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4" r:id="rId4"/>
    <p:sldId id="260" r:id="rId5"/>
    <p:sldId id="265" r:id="rId6"/>
    <p:sldId id="266" r:id="rId7"/>
    <p:sldId id="263" r:id="rId8"/>
    <p:sldId id="267" r:id="rId9"/>
    <p:sldId id="268" r:id="rId10"/>
    <p:sldId id="270" r:id="rId11"/>
    <p:sldId id="271" r:id="rId12"/>
    <p:sldId id="272" r:id="rId13"/>
    <p:sldId id="274" r:id="rId14"/>
    <p:sldId id="275" r:id="rId15"/>
    <p:sldId id="281" r:id="rId16"/>
    <p:sldId id="276" r:id="rId17"/>
    <p:sldId id="280" r:id="rId18"/>
    <p:sldId id="300" r:id="rId19"/>
    <p:sldId id="284" r:id="rId20"/>
    <p:sldId id="286" r:id="rId21"/>
    <p:sldId id="287" r:id="rId22"/>
    <p:sldId id="290" r:id="rId23"/>
    <p:sldId id="291" r:id="rId24"/>
    <p:sldId id="292" r:id="rId25"/>
    <p:sldId id="293" r:id="rId26"/>
    <p:sldId id="302" r:id="rId27"/>
    <p:sldId id="278" r:id="rId28"/>
    <p:sldId id="304" r:id="rId29"/>
    <p:sldId id="294" r:id="rId30"/>
    <p:sldId id="305" r:id="rId31"/>
    <p:sldId id="295" r:id="rId32"/>
    <p:sldId id="306" r:id="rId33"/>
    <p:sldId id="296" r:id="rId34"/>
    <p:sldId id="297" r:id="rId35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50E09"/>
    <a:srgbClr val="00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72531" autoAdjust="0"/>
  </p:normalViewPr>
  <p:slideViewPr>
    <p:cSldViewPr snapToGrid="0">
      <p:cViewPr varScale="1">
        <p:scale>
          <a:sx n="106" d="100"/>
          <a:sy n="106" d="100"/>
        </p:scale>
        <p:origin x="2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D1D63-D02C-497C-8F2E-AC30427A4506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0702-FBCF-4D75-B378-FDC7A42C8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7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3C712-E67C-4DB8-858E-523237D9B227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4988-8CC1-4844-8A1A-0FD62B156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36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43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35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14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9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2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9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1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72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35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51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71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31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92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32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3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3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91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34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09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25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1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65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71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55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3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8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6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9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5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8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988-8CC1-4844-8A1A-0FD62B1568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9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56" indent="0" algn="ctr">
              <a:buNone/>
              <a:defRPr sz="1125"/>
            </a:lvl2pPr>
            <a:lvl3pPr marL="514313" indent="0" algn="ctr">
              <a:buNone/>
              <a:defRPr sz="1013"/>
            </a:lvl3pPr>
            <a:lvl4pPr marL="771468" indent="0" algn="ctr">
              <a:buNone/>
              <a:defRPr sz="900"/>
            </a:lvl4pPr>
            <a:lvl5pPr marL="1028624" indent="0" algn="ctr">
              <a:buNone/>
              <a:defRPr sz="900"/>
            </a:lvl5pPr>
            <a:lvl6pPr marL="1285779" indent="0" algn="ctr">
              <a:buNone/>
              <a:defRPr sz="900"/>
            </a:lvl6pPr>
            <a:lvl7pPr marL="1542935" indent="0" algn="ctr">
              <a:buNone/>
              <a:defRPr sz="900"/>
            </a:lvl7pPr>
            <a:lvl8pPr marL="1800090" indent="0" algn="ctr">
              <a:buNone/>
              <a:defRPr sz="900"/>
            </a:lvl8pPr>
            <a:lvl9pPr marL="205724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94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4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50"/>
            <a:ext cx="1478756" cy="4358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50"/>
            <a:ext cx="4350544" cy="43588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7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9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0" y="1282311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20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0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8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4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6" indent="0">
              <a:buNone/>
              <a:defRPr sz="1125" b="1"/>
            </a:lvl2pPr>
            <a:lvl3pPr marL="514313" indent="0">
              <a:buNone/>
              <a:defRPr sz="1013" b="1"/>
            </a:lvl3pPr>
            <a:lvl4pPr marL="771468" indent="0">
              <a:buNone/>
              <a:defRPr sz="900" b="1"/>
            </a:lvl4pPr>
            <a:lvl5pPr marL="1028624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8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8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6" indent="0">
              <a:buNone/>
              <a:defRPr sz="1125" b="1"/>
            </a:lvl2pPr>
            <a:lvl3pPr marL="514313" indent="0">
              <a:buNone/>
              <a:defRPr sz="1013" b="1"/>
            </a:lvl3pPr>
            <a:lvl4pPr marL="771468" indent="0">
              <a:buNone/>
              <a:defRPr sz="900" b="1"/>
            </a:lvl4pPr>
            <a:lvl5pPr marL="1028624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8" y="1878808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4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3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58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6" y="342901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8" y="740576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6" y="1543056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6" indent="0">
              <a:buNone/>
              <a:defRPr sz="788"/>
            </a:lvl2pPr>
            <a:lvl3pPr marL="514313" indent="0">
              <a:buNone/>
              <a:defRPr sz="675"/>
            </a:lvl3pPr>
            <a:lvl4pPr marL="771468" indent="0">
              <a:buNone/>
              <a:defRPr sz="563"/>
            </a:lvl4pPr>
            <a:lvl5pPr marL="1028624" indent="0">
              <a:buNone/>
              <a:defRPr sz="563"/>
            </a:lvl5pPr>
            <a:lvl6pPr marL="1285779" indent="0">
              <a:buNone/>
              <a:defRPr sz="563"/>
            </a:lvl6pPr>
            <a:lvl7pPr marL="1542935" indent="0">
              <a:buNone/>
              <a:defRPr sz="563"/>
            </a:lvl7pPr>
            <a:lvl8pPr marL="1800090" indent="0">
              <a:buNone/>
              <a:defRPr sz="563"/>
            </a:lvl8pPr>
            <a:lvl9pPr marL="2057246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3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6" y="342901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8" y="740576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56" indent="0">
              <a:buNone/>
              <a:defRPr sz="1575"/>
            </a:lvl2pPr>
            <a:lvl3pPr marL="514313" indent="0">
              <a:buNone/>
              <a:defRPr sz="1350"/>
            </a:lvl3pPr>
            <a:lvl4pPr marL="771468" indent="0">
              <a:buNone/>
              <a:defRPr sz="1125"/>
            </a:lvl4pPr>
            <a:lvl5pPr marL="1028624" indent="0">
              <a:buNone/>
              <a:defRPr sz="1125"/>
            </a:lvl5pPr>
            <a:lvl6pPr marL="1285779" indent="0">
              <a:buNone/>
              <a:defRPr sz="1125"/>
            </a:lvl6pPr>
            <a:lvl7pPr marL="1542935" indent="0">
              <a:buNone/>
              <a:defRPr sz="1125"/>
            </a:lvl7pPr>
            <a:lvl8pPr marL="1800090" indent="0">
              <a:buNone/>
              <a:defRPr sz="1125"/>
            </a:lvl8pPr>
            <a:lvl9pPr marL="2057246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6" y="1543056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6" indent="0">
              <a:buNone/>
              <a:defRPr sz="788"/>
            </a:lvl2pPr>
            <a:lvl3pPr marL="514313" indent="0">
              <a:buNone/>
              <a:defRPr sz="675"/>
            </a:lvl3pPr>
            <a:lvl4pPr marL="771468" indent="0">
              <a:buNone/>
              <a:defRPr sz="563"/>
            </a:lvl4pPr>
            <a:lvl5pPr marL="1028624" indent="0">
              <a:buNone/>
              <a:defRPr sz="563"/>
            </a:lvl5pPr>
            <a:lvl6pPr marL="1285779" indent="0">
              <a:buNone/>
              <a:defRPr sz="563"/>
            </a:lvl6pPr>
            <a:lvl7pPr marL="1542935" indent="0">
              <a:buNone/>
              <a:defRPr sz="563"/>
            </a:lvl7pPr>
            <a:lvl8pPr marL="1800090" indent="0">
              <a:buNone/>
              <a:defRPr sz="563"/>
            </a:lvl8pPr>
            <a:lvl9pPr marL="2057246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4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24/01/2017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Cooperative Caching for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A976-D0F2-49D4-B4D6-867279AC1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51431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6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0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46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1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58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2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6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3.pn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6.png"/><Relationship Id="rId8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6.png"/><Relationship Id="rId8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567" y="329604"/>
            <a:ext cx="6566945" cy="123960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Caching for GPUs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120" y="2955859"/>
            <a:ext cx="5256471" cy="935665"/>
          </a:xfrm>
        </p:spPr>
        <p:txBody>
          <a:bodyPr>
            <a:normAutofit fontScale="70000" lnSpcReduction="20000"/>
          </a:bodyPr>
          <a:lstStyle/>
          <a:p>
            <a:r>
              <a:rPr lang="en-GB" sz="1400" dirty="0">
                <a:solidFill>
                  <a:srgbClr val="002060"/>
                </a:solidFill>
                <a:latin typeface="Century" panose="02040604050505020304" pitchFamily="18" charset="0"/>
              </a:rPr>
              <a:t>at</a:t>
            </a:r>
          </a:p>
          <a:p>
            <a:endParaRPr lang="en-GB" sz="14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" panose="02040604050505020304" pitchFamily="18" charset="0"/>
              </a:rPr>
              <a:t>HiPEAC</a:t>
            </a:r>
          </a:p>
          <a:p>
            <a:r>
              <a:rPr lang="en-GB" sz="1400" dirty="0">
                <a:solidFill>
                  <a:srgbClr val="002060"/>
                </a:solidFill>
                <a:latin typeface="Century" panose="02040604050505020304" pitchFamily="18" charset="0"/>
              </a:rPr>
              <a:t>Stockholm, Sweden</a:t>
            </a:r>
          </a:p>
          <a:p>
            <a:r>
              <a:rPr lang="en-GB" sz="1400" dirty="0">
                <a:solidFill>
                  <a:srgbClr val="002060"/>
                </a:solidFill>
                <a:latin typeface="Century" panose="02040604050505020304" pitchFamily="18" charset="0"/>
              </a:rPr>
              <a:t>24</a:t>
            </a:r>
            <a:r>
              <a:rPr lang="en-GB" sz="1400" baseline="30000" dirty="0">
                <a:solidFill>
                  <a:srgbClr val="002060"/>
                </a:solidFill>
                <a:latin typeface="Century" panose="02040604050505020304" pitchFamily="18" charset="0"/>
              </a:rPr>
              <a:t>th</a:t>
            </a:r>
            <a:r>
              <a:rPr lang="en-GB" sz="1400" dirty="0">
                <a:solidFill>
                  <a:srgbClr val="002060"/>
                </a:solidFill>
                <a:latin typeface="Century" panose="02040604050505020304" pitchFamily="18" charset="0"/>
              </a:rPr>
              <a:t> January, 2017</a:t>
            </a:r>
          </a:p>
          <a:p>
            <a:endParaRPr lang="en-GB" sz="14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endParaRPr lang="en-GB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67120" y="1971914"/>
            <a:ext cx="5256471" cy="7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FF0000"/>
                </a:solidFill>
                <a:latin typeface="Century" panose="02040604050505020304" pitchFamily="18" charset="0"/>
              </a:rPr>
              <a:t>Saumay Dublish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, Vijay Nagarajan, Nigel Topham</a:t>
            </a:r>
          </a:p>
          <a:p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The University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of Edinburgh</a:t>
            </a:r>
          </a:p>
          <a:p>
            <a:endParaRPr lang="en-GB" sz="1600" dirty="0">
              <a:latin typeface="Century" panose="0204060405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3" y="4204621"/>
            <a:ext cx="3574085" cy="524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45" y="4173514"/>
            <a:ext cx="2668772" cy="6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Inter-core Reuse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10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38740" y="976686"/>
            <a:ext cx="387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Benchmark: </a:t>
            </a: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>Coulombic Potential </a:t>
            </a:r>
            <a:r>
              <a:rPr lang="en-GB" i="1" dirty="0">
                <a:solidFill>
                  <a:srgbClr val="FF0000"/>
                </a:solidFill>
                <a:latin typeface="Centaur" panose="02030504050205020304" pitchFamily="18" charset="0"/>
              </a:rPr>
              <a:t>(cutcp)</a:t>
            </a:r>
          </a:p>
          <a:p>
            <a:pPr algn="ctr">
              <a:buClr>
                <a:srgbClr val="C00000"/>
              </a:buClr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48609" y="2038778"/>
            <a:ext cx="213256" cy="21265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348609" y="2565727"/>
            <a:ext cx="213256" cy="21265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951617" y="2038777"/>
            <a:ext cx="213256" cy="21265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51617" y="2565727"/>
            <a:ext cx="213256" cy="21265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617924" y="2038777"/>
            <a:ext cx="213256" cy="2126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617924" y="2565727"/>
            <a:ext cx="213256" cy="2126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84231" y="2038776"/>
            <a:ext cx="213256" cy="2126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84231" y="2565726"/>
            <a:ext cx="213256" cy="2126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2709079" y="1623019"/>
            <a:ext cx="213256" cy="21265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2709079" y="2149968"/>
            <a:ext cx="213256" cy="21265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3312087" y="1623018"/>
            <a:ext cx="213256" cy="21265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3312087" y="2149968"/>
            <a:ext cx="213256" cy="21265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3978394" y="1623018"/>
            <a:ext cx="213256" cy="2126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3978394" y="2149968"/>
            <a:ext cx="213256" cy="2126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4644701" y="1623017"/>
            <a:ext cx="213256" cy="2126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644701" y="2149967"/>
            <a:ext cx="213256" cy="2126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cxnSpLocks/>
            <a:stCxn id="2" idx="7"/>
            <a:endCxn id="70" idx="3"/>
          </p:cNvCxnSpPr>
          <p:nvPr/>
        </p:nvCxnSpPr>
        <p:spPr>
          <a:xfrm flipV="1">
            <a:off x="2530634" y="1804528"/>
            <a:ext cx="209676" cy="265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/>
          </p:cNvCxnSpPr>
          <p:nvPr/>
        </p:nvCxnSpPr>
        <p:spPr>
          <a:xfrm flipV="1">
            <a:off x="3138796" y="1804528"/>
            <a:ext cx="209676" cy="265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/>
          </p:cNvCxnSpPr>
          <p:nvPr/>
        </p:nvCxnSpPr>
        <p:spPr>
          <a:xfrm flipV="1">
            <a:off x="3756727" y="1784057"/>
            <a:ext cx="209676" cy="26539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</p:cNvCxnSpPr>
          <p:nvPr/>
        </p:nvCxnSpPr>
        <p:spPr>
          <a:xfrm flipV="1">
            <a:off x="4462676" y="1799198"/>
            <a:ext cx="209676" cy="26539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/>
          </p:cNvCxnSpPr>
          <p:nvPr/>
        </p:nvCxnSpPr>
        <p:spPr>
          <a:xfrm flipV="1">
            <a:off x="2532763" y="2348401"/>
            <a:ext cx="209676" cy="26539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V="1">
            <a:off x="3119570" y="2340669"/>
            <a:ext cx="209676" cy="26539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V="1">
            <a:off x="3799949" y="2330833"/>
            <a:ext cx="209676" cy="265392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 flipV="1">
            <a:off x="4473576" y="2330492"/>
            <a:ext cx="209676" cy="26539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" idx="4"/>
            <a:endCxn id="14" idx="0"/>
          </p:cNvCxnSpPr>
          <p:nvPr/>
        </p:nvCxnSpPr>
        <p:spPr>
          <a:xfrm>
            <a:off x="2455237" y="2251429"/>
            <a:ext cx="0" cy="3142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815707" y="1830803"/>
            <a:ext cx="0" cy="31429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418715" y="1814650"/>
            <a:ext cx="0" cy="31429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042763" y="2251429"/>
            <a:ext cx="0" cy="3142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70383" y="1830803"/>
            <a:ext cx="0" cy="314298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751329" y="1825283"/>
            <a:ext cx="0" cy="31429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709070" y="2251427"/>
            <a:ext cx="0" cy="31429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390859" y="2251427"/>
            <a:ext cx="0" cy="31429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cxnSpLocks/>
            <a:stCxn id="70" idx="6"/>
            <a:endCxn id="73" idx="2"/>
          </p:cNvCxnSpPr>
          <p:nvPr/>
        </p:nvCxnSpPr>
        <p:spPr>
          <a:xfrm flipV="1">
            <a:off x="2922335" y="1729344"/>
            <a:ext cx="3897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 flipV="1">
            <a:off x="4202283" y="1720133"/>
            <a:ext cx="38975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/>
          </p:cNvCxnSpPr>
          <p:nvPr/>
        </p:nvCxnSpPr>
        <p:spPr>
          <a:xfrm flipV="1">
            <a:off x="2555231" y="2147534"/>
            <a:ext cx="3897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/>
          </p:cNvCxnSpPr>
          <p:nvPr/>
        </p:nvCxnSpPr>
        <p:spPr>
          <a:xfrm flipV="1">
            <a:off x="2562420" y="2676917"/>
            <a:ext cx="3897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</p:cNvCxnSpPr>
          <p:nvPr/>
        </p:nvCxnSpPr>
        <p:spPr>
          <a:xfrm flipV="1">
            <a:off x="3861565" y="2137567"/>
            <a:ext cx="38975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cxnSpLocks/>
          </p:cNvCxnSpPr>
          <p:nvPr/>
        </p:nvCxnSpPr>
        <p:spPr>
          <a:xfrm flipV="1">
            <a:off x="3851064" y="2668860"/>
            <a:ext cx="38975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</p:cNvCxnSpPr>
          <p:nvPr/>
        </p:nvCxnSpPr>
        <p:spPr>
          <a:xfrm flipV="1">
            <a:off x="2914228" y="2265687"/>
            <a:ext cx="389752" cy="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cxnSpLocks/>
          </p:cNvCxnSpPr>
          <p:nvPr/>
        </p:nvCxnSpPr>
        <p:spPr>
          <a:xfrm flipV="1">
            <a:off x="4212841" y="2265646"/>
            <a:ext cx="389752" cy="1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2359180" y="3107370"/>
            <a:ext cx="213256" cy="2126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2359180" y="3634319"/>
            <a:ext cx="213256" cy="2126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2962188" y="3107369"/>
            <a:ext cx="213256" cy="2126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2962188" y="3634319"/>
            <a:ext cx="213256" cy="2126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3628495" y="3107369"/>
            <a:ext cx="213256" cy="21265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3628495" y="3634319"/>
            <a:ext cx="213256" cy="21265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4294802" y="3107368"/>
            <a:ext cx="213256" cy="21265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4294802" y="3634318"/>
            <a:ext cx="213256" cy="21265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2719650" y="2691611"/>
            <a:ext cx="213256" cy="2126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2719650" y="3218560"/>
            <a:ext cx="213256" cy="2126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3322658" y="2691610"/>
            <a:ext cx="213256" cy="2126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3322658" y="3218560"/>
            <a:ext cx="213256" cy="21265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3988965" y="2691610"/>
            <a:ext cx="213256" cy="212651"/>
          </a:xfrm>
          <a:prstGeom prst="ellipse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3988965" y="3218560"/>
            <a:ext cx="213256" cy="212651"/>
          </a:xfrm>
          <a:prstGeom prst="ellipse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4655272" y="2691609"/>
            <a:ext cx="213256" cy="212651"/>
          </a:xfrm>
          <a:prstGeom prst="ellipse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4655272" y="3218559"/>
            <a:ext cx="213256" cy="212651"/>
          </a:xfrm>
          <a:prstGeom prst="ellipse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5" name="Straight Connector 154"/>
          <p:cNvCxnSpPr>
            <a:cxnSpLocks/>
            <a:stCxn id="135" idx="7"/>
            <a:endCxn id="145" idx="3"/>
          </p:cNvCxnSpPr>
          <p:nvPr/>
        </p:nvCxnSpPr>
        <p:spPr>
          <a:xfrm flipV="1">
            <a:off x="2541205" y="2873120"/>
            <a:ext cx="209676" cy="26539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/>
          </p:cNvCxnSpPr>
          <p:nvPr/>
        </p:nvCxnSpPr>
        <p:spPr>
          <a:xfrm flipV="1">
            <a:off x="3149367" y="2873120"/>
            <a:ext cx="209676" cy="26539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cxnSpLocks/>
          </p:cNvCxnSpPr>
          <p:nvPr/>
        </p:nvCxnSpPr>
        <p:spPr>
          <a:xfrm flipV="1">
            <a:off x="3767298" y="2852649"/>
            <a:ext cx="209676" cy="26539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cxnSpLocks/>
          </p:cNvCxnSpPr>
          <p:nvPr/>
        </p:nvCxnSpPr>
        <p:spPr>
          <a:xfrm flipV="1">
            <a:off x="4473247" y="2867790"/>
            <a:ext cx="209676" cy="265392"/>
          </a:xfrm>
          <a:prstGeom prst="lin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cxnSpLocks/>
          </p:cNvCxnSpPr>
          <p:nvPr/>
        </p:nvCxnSpPr>
        <p:spPr>
          <a:xfrm flipV="1">
            <a:off x="2543334" y="3416993"/>
            <a:ext cx="209676" cy="26539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cxnSpLocks/>
          </p:cNvCxnSpPr>
          <p:nvPr/>
        </p:nvCxnSpPr>
        <p:spPr>
          <a:xfrm flipV="1">
            <a:off x="3130141" y="3409261"/>
            <a:ext cx="209676" cy="26539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cxnSpLocks/>
          </p:cNvCxnSpPr>
          <p:nvPr/>
        </p:nvCxnSpPr>
        <p:spPr>
          <a:xfrm flipV="1">
            <a:off x="3810520" y="3399425"/>
            <a:ext cx="209676" cy="26539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/>
          </p:cNvCxnSpPr>
          <p:nvPr/>
        </p:nvCxnSpPr>
        <p:spPr>
          <a:xfrm flipV="1">
            <a:off x="4484147" y="3399084"/>
            <a:ext cx="209676" cy="265392"/>
          </a:xfrm>
          <a:prstGeom prst="lin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35" idx="4"/>
            <a:endCxn id="136" idx="0"/>
          </p:cNvCxnSpPr>
          <p:nvPr/>
        </p:nvCxnSpPr>
        <p:spPr>
          <a:xfrm>
            <a:off x="2465808" y="3320021"/>
            <a:ext cx="0" cy="3142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26278" y="2899395"/>
            <a:ext cx="0" cy="31429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429286" y="2883242"/>
            <a:ext cx="0" cy="31429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053334" y="3320021"/>
            <a:ext cx="0" cy="31429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080954" y="2899395"/>
            <a:ext cx="0" cy="31429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761900" y="2893875"/>
            <a:ext cx="0" cy="314298"/>
          </a:xfrm>
          <a:prstGeom prst="lin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3719641" y="3320019"/>
            <a:ext cx="0" cy="314298"/>
          </a:xfrm>
          <a:prstGeom prst="lin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401430" y="3320019"/>
            <a:ext cx="0" cy="314298"/>
          </a:xfrm>
          <a:prstGeom prst="line">
            <a:avLst/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/>
            <a:stCxn id="145" idx="6"/>
            <a:endCxn id="147" idx="2"/>
          </p:cNvCxnSpPr>
          <p:nvPr/>
        </p:nvCxnSpPr>
        <p:spPr>
          <a:xfrm flipV="1">
            <a:off x="2932906" y="2797936"/>
            <a:ext cx="389752" cy="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cxnSpLocks/>
          </p:cNvCxnSpPr>
          <p:nvPr/>
        </p:nvCxnSpPr>
        <p:spPr>
          <a:xfrm flipV="1">
            <a:off x="4212854" y="2788725"/>
            <a:ext cx="389752" cy="1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cxnSpLocks/>
          </p:cNvCxnSpPr>
          <p:nvPr/>
        </p:nvCxnSpPr>
        <p:spPr>
          <a:xfrm flipV="1">
            <a:off x="2565802" y="3216126"/>
            <a:ext cx="3897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 flipV="1">
            <a:off x="2572991" y="3745509"/>
            <a:ext cx="3897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cxnSpLocks/>
          </p:cNvCxnSpPr>
          <p:nvPr/>
        </p:nvCxnSpPr>
        <p:spPr>
          <a:xfrm flipV="1">
            <a:off x="3872136" y="3206159"/>
            <a:ext cx="389752" cy="1"/>
          </a:xfrm>
          <a:prstGeom prst="lin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cxnSpLocks/>
          </p:cNvCxnSpPr>
          <p:nvPr/>
        </p:nvCxnSpPr>
        <p:spPr>
          <a:xfrm flipV="1">
            <a:off x="3861635" y="3737452"/>
            <a:ext cx="389752" cy="1"/>
          </a:xfrm>
          <a:prstGeom prst="lin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/>
          </p:cNvCxnSpPr>
          <p:nvPr/>
        </p:nvCxnSpPr>
        <p:spPr>
          <a:xfrm flipV="1">
            <a:off x="2924799" y="3334279"/>
            <a:ext cx="389752" cy="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cxnSpLocks/>
          </p:cNvCxnSpPr>
          <p:nvPr/>
        </p:nvCxnSpPr>
        <p:spPr>
          <a:xfrm flipV="1">
            <a:off x="4223412" y="3334238"/>
            <a:ext cx="389752" cy="1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1411375" y="4169790"/>
            <a:ext cx="43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Compute electrostatic potential from neighbours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611" y="2211611"/>
            <a:ext cx="1219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aur" panose="02030504050205020304" pitchFamily="18" charset="0"/>
              </a:rPr>
              <a:t>Thread Block-1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33287" y="3277321"/>
            <a:ext cx="1219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aur" panose="02030504050205020304" pitchFamily="18" charset="0"/>
              </a:rPr>
              <a:t>Thread Block-3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61438" y="2211611"/>
            <a:ext cx="1219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aur" panose="02030504050205020304" pitchFamily="18" charset="0"/>
              </a:rPr>
              <a:t>Thread Block-2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972009" y="3277321"/>
            <a:ext cx="1219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aur" panose="02030504050205020304" pitchFamily="18" charset="0"/>
              </a:rPr>
              <a:t>Thread Block-4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5027" y="1423177"/>
            <a:ext cx="186905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>Intra</a:t>
            </a:r>
            <a:r>
              <a:rPr lang="en-GB" dirty="0">
                <a:solidFill>
                  <a:srgbClr val="0070C0"/>
                </a:solidFill>
                <a:latin typeface="Centaur" panose="02030504050205020304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aur" panose="02030504050205020304" pitchFamily="18" charset="0"/>
              </a:rPr>
              <a:t>Thread Block Reuse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950538" y="1396967"/>
            <a:ext cx="186905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>Inter</a:t>
            </a:r>
            <a:r>
              <a:rPr lang="en-GB" dirty="0">
                <a:solidFill>
                  <a:srgbClr val="0070C0"/>
                </a:solidFill>
                <a:latin typeface="Centaur" panose="02030504050205020304" pitchFamily="18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aur" panose="02030504050205020304" pitchFamily="18" charset="0"/>
              </a:rPr>
              <a:t>Thread Block Reuse</a:t>
            </a:r>
          </a:p>
        </p:txBody>
      </p:sp>
    </p:spTree>
    <p:extLst>
      <p:ext uri="{BB962C8B-B14F-4D97-AF65-F5344CB8AC3E}">
        <p14:creationId xmlns:p14="http://schemas.microsoft.com/office/powerpoint/2010/main" val="2719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20" grpId="0" animBg="1"/>
      <p:bldP spid="70" grpId="0" animBg="1"/>
      <p:bldP spid="73" grpId="0" animBg="1"/>
      <p:bldP spid="76" grpId="0" animBg="1"/>
      <p:bldP spid="77" grpId="0" animBg="1"/>
      <p:bldP spid="79" grpId="0" animBg="1"/>
      <p:bldP spid="132" grpId="0" animBg="1"/>
      <p:bldP spid="132" grpId="1" animBg="1"/>
      <p:bldP spid="1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/>
          <p:cNvGrpSpPr/>
          <p:nvPr/>
        </p:nvGrpSpPr>
        <p:grpSpPr>
          <a:xfrm>
            <a:off x="959634" y="1108661"/>
            <a:ext cx="5058395" cy="3401968"/>
            <a:chOff x="959634" y="1108661"/>
            <a:chExt cx="5058395" cy="3401968"/>
          </a:xfrm>
        </p:grpSpPr>
        <p:grpSp>
          <p:nvGrpSpPr>
            <p:cNvPr id="212" name="Group 211"/>
            <p:cNvGrpSpPr/>
            <p:nvPr/>
          </p:nvGrpSpPr>
          <p:grpSpPr>
            <a:xfrm>
              <a:off x="1436723" y="1108661"/>
              <a:ext cx="4014795" cy="581576"/>
              <a:chOff x="1162050" y="1438274"/>
              <a:chExt cx="4014795" cy="581576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1162050" y="1438275"/>
                <a:ext cx="685800" cy="5810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2271715" y="1438274"/>
                <a:ext cx="685800" cy="5810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4491045" y="1438274"/>
                <a:ext cx="685800" cy="5810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</a:t>
                </a: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397579" y="1438825"/>
                <a:ext cx="685800" cy="5810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</a:t>
                </a:r>
              </a:p>
            </p:txBody>
          </p:sp>
        </p:grpSp>
        <p:sp>
          <p:nvSpPr>
            <p:cNvPr id="213" name="Rectangle 212"/>
            <p:cNvSpPr/>
            <p:nvPr/>
          </p:nvSpPr>
          <p:spPr>
            <a:xfrm>
              <a:off x="959634" y="3939733"/>
              <a:ext cx="5058395" cy="57089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DRAM</a:t>
              </a: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436723" y="2955851"/>
              <a:ext cx="4014795" cy="552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L2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90715" y="2031383"/>
              <a:ext cx="577815" cy="4678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</a:p>
          </p:txBody>
        </p:sp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1330" y="1669318"/>
              <a:ext cx="791520" cy="351433"/>
            </a:xfrm>
            <a:prstGeom prst="rect">
              <a:avLst/>
            </a:prstGeom>
          </p:spPr>
        </p:pic>
        <p:sp>
          <p:nvSpPr>
            <p:cNvPr id="217" name="Rectangle 216"/>
            <p:cNvSpPr/>
            <p:nvPr/>
          </p:nvSpPr>
          <p:spPr>
            <a:xfrm>
              <a:off x="2616790" y="2031382"/>
              <a:ext cx="577815" cy="4678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</a:p>
          </p:txBody>
        </p:sp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5245" y="1673599"/>
              <a:ext cx="791520" cy="351433"/>
            </a:xfrm>
            <a:prstGeom prst="rect">
              <a:avLst/>
            </a:prstGeom>
          </p:spPr>
        </p:pic>
        <p:sp>
          <p:nvSpPr>
            <p:cNvPr id="219" name="Rectangle 218"/>
            <p:cNvSpPr/>
            <p:nvPr/>
          </p:nvSpPr>
          <p:spPr>
            <a:xfrm>
              <a:off x="3742865" y="2020821"/>
              <a:ext cx="577815" cy="4678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</a:p>
          </p:txBody>
        </p:sp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3141" y="1677979"/>
              <a:ext cx="791520" cy="351433"/>
            </a:xfrm>
            <a:prstGeom prst="rect">
              <a:avLst/>
            </a:prstGeom>
          </p:spPr>
        </p:pic>
        <p:sp>
          <p:nvSpPr>
            <p:cNvPr id="221" name="Rectangle 220"/>
            <p:cNvSpPr/>
            <p:nvPr/>
          </p:nvSpPr>
          <p:spPr>
            <a:xfrm>
              <a:off x="4832791" y="2031383"/>
              <a:ext cx="577815" cy="4678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</a:p>
          </p:txBody>
        </p: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406" y="1679949"/>
              <a:ext cx="791520" cy="351433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189" y="2488582"/>
              <a:ext cx="598349" cy="485148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6388" y="2490551"/>
              <a:ext cx="598349" cy="485148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6203" y="2480942"/>
              <a:ext cx="598349" cy="485148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9991" y="2484461"/>
              <a:ext cx="598349" cy="485148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9891" y="3492842"/>
              <a:ext cx="498624" cy="450449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0748" y="3500793"/>
              <a:ext cx="498624" cy="450449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8475" y="3503221"/>
              <a:ext cx="498624" cy="450449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0229" y="3500793"/>
              <a:ext cx="498624" cy="45044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Inter-core Reuse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11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38740" y="976686"/>
            <a:ext cx="387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Benchmark: </a:t>
            </a: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>Coulombic Potential </a:t>
            </a:r>
            <a:r>
              <a:rPr lang="en-GB" i="1" dirty="0">
                <a:solidFill>
                  <a:srgbClr val="FF0000"/>
                </a:solidFill>
                <a:latin typeface="Centaur" panose="02030504050205020304" pitchFamily="18" charset="0"/>
              </a:rPr>
              <a:t>(cutcp)</a:t>
            </a:r>
          </a:p>
          <a:p>
            <a:pPr algn="ctr">
              <a:buClr>
                <a:srgbClr val="C00000"/>
              </a:buClr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48609" y="1623018"/>
            <a:ext cx="1176734" cy="1155360"/>
            <a:chOff x="2348609" y="1623018"/>
            <a:chExt cx="1176734" cy="1155360"/>
          </a:xfrm>
        </p:grpSpPr>
        <p:sp>
          <p:nvSpPr>
            <p:cNvPr id="14" name="Oval 13"/>
            <p:cNvSpPr/>
            <p:nvPr/>
          </p:nvSpPr>
          <p:spPr>
            <a:xfrm>
              <a:off x="2348609" y="2565727"/>
              <a:ext cx="213256" cy="212651"/>
            </a:xfrm>
            <a:prstGeom prst="ellipse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951617" y="2565727"/>
              <a:ext cx="213256" cy="212651"/>
            </a:xfrm>
            <a:prstGeom prst="ellipse">
              <a:avLst/>
            </a:prstGeom>
            <a:solidFill>
              <a:srgbClr val="0070C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348609" y="1623018"/>
              <a:ext cx="1176734" cy="1053900"/>
              <a:chOff x="2348609" y="1623018"/>
              <a:chExt cx="1176734" cy="10539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348609" y="2038778"/>
                <a:ext cx="213256" cy="21265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951617" y="2038777"/>
                <a:ext cx="213256" cy="21265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709079" y="1623019"/>
                <a:ext cx="213256" cy="21265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709079" y="2149968"/>
                <a:ext cx="213256" cy="21265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312087" y="1623018"/>
                <a:ext cx="213256" cy="21265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312087" y="2149968"/>
                <a:ext cx="213256" cy="21265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/>
              <p:cNvCxnSpPr>
                <a:cxnSpLocks/>
                <a:stCxn id="2" idx="7"/>
                <a:endCxn id="70" idx="3"/>
              </p:cNvCxnSpPr>
              <p:nvPr/>
            </p:nvCxnSpPr>
            <p:spPr>
              <a:xfrm flipV="1">
                <a:off x="2530634" y="1804528"/>
                <a:ext cx="209676" cy="26539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cxnSpLocks/>
              </p:cNvCxnSpPr>
              <p:nvPr/>
            </p:nvCxnSpPr>
            <p:spPr>
              <a:xfrm flipV="1">
                <a:off x="3138796" y="1804528"/>
                <a:ext cx="209676" cy="26539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cxnSpLocks/>
              </p:cNvCxnSpPr>
              <p:nvPr/>
            </p:nvCxnSpPr>
            <p:spPr>
              <a:xfrm flipV="1">
                <a:off x="2532763" y="2348401"/>
                <a:ext cx="209676" cy="265392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cxnSpLocks/>
              </p:cNvCxnSpPr>
              <p:nvPr/>
            </p:nvCxnSpPr>
            <p:spPr>
              <a:xfrm flipV="1">
                <a:off x="3119570" y="2340669"/>
                <a:ext cx="209676" cy="265392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2" idx="4"/>
                <a:endCxn id="14" idx="0"/>
              </p:cNvCxnSpPr>
              <p:nvPr/>
            </p:nvCxnSpPr>
            <p:spPr>
              <a:xfrm>
                <a:off x="2455237" y="2251429"/>
                <a:ext cx="0" cy="31429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815707" y="1830803"/>
                <a:ext cx="0" cy="314298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3418715" y="1814650"/>
                <a:ext cx="0" cy="314298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042763" y="2251429"/>
                <a:ext cx="0" cy="31429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cxnSpLocks/>
                <a:stCxn id="70" idx="6"/>
                <a:endCxn id="73" idx="2"/>
              </p:cNvCxnSpPr>
              <p:nvPr/>
            </p:nvCxnSpPr>
            <p:spPr>
              <a:xfrm flipV="1">
                <a:off x="2922335" y="1729344"/>
                <a:ext cx="389752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cxnSpLocks/>
              </p:cNvCxnSpPr>
              <p:nvPr/>
            </p:nvCxnSpPr>
            <p:spPr>
              <a:xfrm flipV="1">
                <a:off x="2555231" y="2147534"/>
                <a:ext cx="389752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cxnSpLocks/>
              </p:cNvCxnSpPr>
              <p:nvPr/>
            </p:nvCxnSpPr>
            <p:spPr>
              <a:xfrm flipV="1">
                <a:off x="2562420" y="2676917"/>
                <a:ext cx="389752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cxnSpLocks/>
              </p:cNvCxnSpPr>
              <p:nvPr/>
            </p:nvCxnSpPr>
            <p:spPr>
              <a:xfrm flipV="1">
                <a:off x="2914228" y="2265687"/>
                <a:ext cx="389752" cy="1"/>
              </a:xfrm>
              <a:prstGeom prst="line">
                <a:avLst/>
              </a:prstGeom>
              <a:ln w="9525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3617924" y="1623017"/>
            <a:ext cx="1240033" cy="1155361"/>
            <a:chOff x="3617924" y="1623017"/>
            <a:chExt cx="1240033" cy="1155361"/>
          </a:xfrm>
        </p:grpSpPr>
        <p:sp>
          <p:nvSpPr>
            <p:cNvPr id="22" name="Oval 21"/>
            <p:cNvSpPr/>
            <p:nvPr/>
          </p:nvSpPr>
          <p:spPr>
            <a:xfrm>
              <a:off x="3617924" y="2565727"/>
              <a:ext cx="213256" cy="212651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284231" y="2565726"/>
              <a:ext cx="213256" cy="212651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617924" y="1623017"/>
              <a:ext cx="1240033" cy="1045844"/>
              <a:chOff x="3617924" y="1623017"/>
              <a:chExt cx="1240033" cy="104584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617924" y="2038777"/>
                <a:ext cx="213256" cy="2126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284231" y="2038776"/>
                <a:ext cx="213256" cy="2126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978394" y="1623018"/>
                <a:ext cx="213256" cy="2126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78394" y="2149968"/>
                <a:ext cx="213256" cy="2126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644701" y="1623017"/>
                <a:ext cx="213256" cy="2126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644701" y="2149967"/>
                <a:ext cx="213256" cy="2126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5" name="Straight Connector 94"/>
              <p:cNvCxnSpPr>
                <a:cxnSpLocks/>
              </p:cNvCxnSpPr>
              <p:nvPr/>
            </p:nvCxnSpPr>
            <p:spPr>
              <a:xfrm flipV="1">
                <a:off x="3756727" y="1784057"/>
                <a:ext cx="209676" cy="26539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cxnSpLocks/>
              </p:cNvCxnSpPr>
              <p:nvPr/>
            </p:nvCxnSpPr>
            <p:spPr>
              <a:xfrm flipV="1">
                <a:off x="4462676" y="1799198"/>
                <a:ext cx="209676" cy="26539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cxnSpLocks/>
              </p:cNvCxnSpPr>
              <p:nvPr/>
            </p:nvCxnSpPr>
            <p:spPr>
              <a:xfrm flipV="1">
                <a:off x="3799949" y="2330833"/>
                <a:ext cx="209676" cy="265392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cxnSpLocks/>
              </p:cNvCxnSpPr>
              <p:nvPr/>
            </p:nvCxnSpPr>
            <p:spPr>
              <a:xfrm flipV="1">
                <a:off x="4473576" y="2330492"/>
                <a:ext cx="209676" cy="26539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070383" y="1830803"/>
                <a:ext cx="0" cy="314298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4751329" y="1825283"/>
                <a:ext cx="0" cy="31429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3709070" y="2251427"/>
                <a:ext cx="0" cy="31429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390859" y="2251427"/>
                <a:ext cx="0" cy="31429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cxnSpLocks/>
              </p:cNvCxnSpPr>
              <p:nvPr/>
            </p:nvCxnSpPr>
            <p:spPr>
              <a:xfrm flipV="1">
                <a:off x="4202283" y="1720133"/>
                <a:ext cx="389752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cxnSpLocks/>
              </p:cNvCxnSpPr>
              <p:nvPr/>
            </p:nvCxnSpPr>
            <p:spPr>
              <a:xfrm flipV="1">
                <a:off x="3861565" y="2137567"/>
                <a:ext cx="389752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cxnSpLocks/>
              </p:cNvCxnSpPr>
              <p:nvPr/>
            </p:nvCxnSpPr>
            <p:spPr>
              <a:xfrm flipV="1">
                <a:off x="3851064" y="2668860"/>
                <a:ext cx="389752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cxnSpLocks/>
              </p:cNvCxnSpPr>
              <p:nvPr/>
            </p:nvCxnSpPr>
            <p:spPr>
              <a:xfrm flipV="1">
                <a:off x="4212841" y="2265646"/>
                <a:ext cx="389752" cy="1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2359180" y="2691610"/>
            <a:ext cx="1176734" cy="1155360"/>
            <a:chOff x="2359180" y="2691610"/>
            <a:chExt cx="1176734" cy="1155360"/>
          </a:xfrm>
        </p:grpSpPr>
        <p:sp>
          <p:nvSpPr>
            <p:cNvPr id="135" name="Oval 134"/>
            <p:cNvSpPr/>
            <p:nvPr/>
          </p:nvSpPr>
          <p:spPr>
            <a:xfrm>
              <a:off x="2359180" y="3107370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>
              <a:off x="2359180" y="3634319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/>
            <p:cNvSpPr/>
            <p:nvPr/>
          </p:nvSpPr>
          <p:spPr>
            <a:xfrm>
              <a:off x="2962188" y="3107369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/>
            <p:cNvSpPr/>
            <p:nvPr/>
          </p:nvSpPr>
          <p:spPr>
            <a:xfrm>
              <a:off x="2962188" y="3634319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>
              <a:off x="2719650" y="2691611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/>
            <p:cNvSpPr/>
            <p:nvPr/>
          </p:nvSpPr>
          <p:spPr>
            <a:xfrm>
              <a:off x="2719650" y="3218560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/>
            <p:cNvSpPr/>
            <p:nvPr/>
          </p:nvSpPr>
          <p:spPr>
            <a:xfrm>
              <a:off x="3322658" y="2691610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/>
            <p:cNvSpPr/>
            <p:nvPr/>
          </p:nvSpPr>
          <p:spPr>
            <a:xfrm>
              <a:off x="3322658" y="3218560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5" name="Straight Connector 154"/>
            <p:cNvCxnSpPr>
              <a:cxnSpLocks/>
              <a:stCxn id="135" idx="7"/>
              <a:endCxn id="145" idx="3"/>
            </p:cNvCxnSpPr>
            <p:nvPr/>
          </p:nvCxnSpPr>
          <p:spPr>
            <a:xfrm flipV="1">
              <a:off x="2541205" y="2873120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cxnSpLocks/>
            </p:cNvCxnSpPr>
            <p:nvPr/>
          </p:nvCxnSpPr>
          <p:spPr>
            <a:xfrm flipV="1">
              <a:off x="3149367" y="2873120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cxnSpLocks/>
            </p:cNvCxnSpPr>
            <p:nvPr/>
          </p:nvCxnSpPr>
          <p:spPr>
            <a:xfrm flipV="1">
              <a:off x="2543334" y="3416993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cxnSpLocks/>
            </p:cNvCxnSpPr>
            <p:nvPr/>
          </p:nvCxnSpPr>
          <p:spPr>
            <a:xfrm flipV="1">
              <a:off x="3130141" y="3409261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35" idx="4"/>
              <a:endCxn id="136" idx="0"/>
            </p:cNvCxnSpPr>
            <p:nvPr/>
          </p:nvCxnSpPr>
          <p:spPr>
            <a:xfrm>
              <a:off x="2465808" y="3320021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826278" y="2899395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429286" y="2883242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053334" y="3320021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cxnSpLocks/>
              <a:stCxn id="145" idx="6"/>
              <a:endCxn id="147" idx="2"/>
            </p:cNvCxnSpPr>
            <p:nvPr/>
          </p:nvCxnSpPr>
          <p:spPr>
            <a:xfrm flipV="1">
              <a:off x="2932906" y="2797936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cxnSpLocks/>
            </p:cNvCxnSpPr>
            <p:nvPr/>
          </p:nvCxnSpPr>
          <p:spPr>
            <a:xfrm flipV="1">
              <a:off x="2565802" y="3216126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cxnSpLocks/>
            </p:cNvCxnSpPr>
            <p:nvPr/>
          </p:nvCxnSpPr>
          <p:spPr>
            <a:xfrm flipV="1">
              <a:off x="2572991" y="3745509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cxnSpLocks/>
            </p:cNvCxnSpPr>
            <p:nvPr/>
          </p:nvCxnSpPr>
          <p:spPr>
            <a:xfrm flipV="1">
              <a:off x="2924799" y="3334279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628495" y="2691609"/>
            <a:ext cx="1240033" cy="1155361"/>
            <a:chOff x="3628495" y="2691609"/>
            <a:chExt cx="1240033" cy="1155361"/>
          </a:xfrm>
        </p:grpSpPr>
        <p:sp>
          <p:nvSpPr>
            <p:cNvPr id="149" name="Oval 148"/>
            <p:cNvSpPr/>
            <p:nvPr/>
          </p:nvSpPr>
          <p:spPr>
            <a:xfrm>
              <a:off x="3988965" y="2691610"/>
              <a:ext cx="213256" cy="212651"/>
            </a:xfrm>
            <a:prstGeom prst="ellipse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/>
            <p:cNvSpPr/>
            <p:nvPr/>
          </p:nvSpPr>
          <p:spPr>
            <a:xfrm>
              <a:off x="4655272" y="2691609"/>
              <a:ext cx="213256" cy="212651"/>
            </a:xfrm>
            <a:prstGeom prst="ellipse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628495" y="2788725"/>
              <a:ext cx="1240033" cy="1058245"/>
              <a:chOff x="3628495" y="2788725"/>
              <a:chExt cx="1240033" cy="1058245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628495" y="3107369"/>
                <a:ext cx="213256" cy="2126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628495" y="3634319"/>
                <a:ext cx="213256" cy="2126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294802" y="3107368"/>
                <a:ext cx="213256" cy="2126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294802" y="3634318"/>
                <a:ext cx="213256" cy="2126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988965" y="3218560"/>
                <a:ext cx="213256" cy="21265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4655272" y="3218559"/>
                <a:ext cx="213256" cy="21265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7" name="Straight Connector 156"/>
              <p:cNvCxnSpPr>
                <a:cxnSpLocks/>
              </p:cNvCxnSpPr>
              <p:nvPr/>
            </p:nvCxnSpPr>
            <p:spPr>
              <a:xfrm flipV="1">
                <a:off x="3767298" y="2852649"/>
                <a:ext cx="209676" cy="26539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cxnSpLocks/>
              </p:cNvCxnSpPr>
              <p:nvPr/>
            </p:nvCxnSpPr>
            <p:spPr>
              <a:xfrm flipV="1">
                <a:off x="4473247" y="2867790"/>
                <a:ext cx="209676" cy="26539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cxnSpLocks/>
              </p:cNvCxnSpPr>
              <p:nvPr/>
            </p:nvCxnSpPr>
            <p:spPr>
              <a:xfrm flipV="1">
                <a:off x="3810520" y="3399425"/>
                <a:ext cx="209676" cy="265392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cxnSpLocks/>
              </p:cNvCxnSpPr>
              <p:nvPr/>
            </p:nvCxnSpPr>
            <p:spPr>
              <a:xfrm flipV="1">
                <a:off x="4484147" y="3399084"/>
                <a:ext cx="209676" cy="26539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080954" y="2899395"/>
                <a:ext cx="0" cy="314298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4761900" y="2893875"/>
                <a:ext cx="0" cy="31429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719641" y="3320019"/>
                <a:ext cx="0" cy="31429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4401430" y="3320019"/>
                <a:ext cx="0" cy="31429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cxnSpLocks/>
              </p:cNvCxnSpPr>
              <p:nvPr/>
            </p:nvCxnSpPr>
            <p:spPr>
              <a:xfrm flipV="1">
                <a:off x="4212854" y="2788725"/>
                <a:ext cx="389752" cy="1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cxnSpLocks/>
              </p:cNvCxnSpPr>
              <p:nvPr/>
            </p:nvCxnSpPr>
            <p:spPr>
              <a:xfrm flipV="1">
                <a:off x="3872136" y="3206159"/>
                <a:ext cx="389752" cy="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cxnSpLocks/>
              </p:cNvCxnSpPr>
              <p:nvPr/>
            </p:nvCxnSpPr>
            <p:spPr>
              <a:xfrm flipV="1">
                <a:off x="3861635" y="3737452"/>
                <a:ext cx="389752" cy="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>
                <a:cxnSpLocks/>
              </p:cNvCxnSpPr>
              <p:nvPr/>
            </p:nvCxnSpPr>
            <p:spPr>
              <a:xfrm flipV="1">
                <a:off x="4223412" y="3334238"/>
                <a:ext cx="389752" cy="1"/>
              </a:xfrm>
              <a:prstGeom prst="lin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204" name="TextBox 203"/>
          <p:cNvSpPr txBox="1"/>
          <p:nvPr/>
        </p:nvSpPr>
        <p:spPr>
          <a:xfrm>
            <a:off x="1411375" y="4169790"/>
            <a:ext cx="43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Compute electrostatic potential from neighbours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611" y="2211611"/>
            <a:ext cx="1219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aur" panose="02030504050205020304" pitchFamily="18" charset="0"/>
              </a:rPr>
              <a:t>Thread Block-1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33287" y="3277321"/>
            <a:ext cx="1219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aur" panose="02030504050205020304" pitchFamily="18" charset="0"/>
              </a:rPr>
              <a:t>Thread Block-3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61438" y="2211611"/>
            <a:ext cx="1219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aur" panose="02030504050205020304" pitchFamily="18" charset="0"/>
              </a:rPr>
              <a:t>Thread Block-2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972009" y="3277321"/>
            <a:ext cx="1219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entaur" panose="02030504050205020304" pitchFamily="18" charset="0"/>
              </a:rPr>
              <a:t>Thread Block-4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2156953" y="3373959"/>
            <a:ext cx="255916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b="1" dirty="0">
                <a:solidFill>
                  <a:srgbClr val="FF0000"/>
                </a:solidFill>
                <a:latin typeface="Centaur" panose="02030504050205020304" pitchFamily="18" charset="0"/>
              </a:rPr>
              <a:t>Results in Inter-Core Reuse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68530" y="2506874"/>
            <a:ext cx="1246021" cy="57622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 flipV="1">
            <a:off x="2037861" y="2393212"/>
            <a:ext cx="1268669" cy="57924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3583087" y="2331149"/>
            <a:ext cx="1242727" cy="73419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3563257" y="2277118"/>
            <a:ext cx="1206624" cy="68897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317387" y="2978290"/>
            <a:ext cx="259764" cy="1210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/>
          <p:cNvSpPr txBox="1"/>
          <p:nvPr/>
        </p:nvSpPr>
        <p:spPr>
          <a:xfrm>
            <a:off x="2156953" y="3754959"/>
            <a:ext cx="255916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b="1" dirty="0">
                <a:solidFill>
                  <a:srgbClr val="FF0000"/>
                </a:solidFill>
                <a:latin typeface="Centaur" panose="02030504050205020304" pitchFamily="18" charset="0"/>
              </a:rPr>
              <a:t>Duplicate Requests to L2</a:t>
            </a:r>
          </a:p>
        </p:txBody>
      </p:sp>
    </p:spTree>
    <p:extLst>
      <p:ext uri="{BB962C8B-B14F-4D97-AF65-F5344CB8AC3E}">
        <p14:creationId xmlns:p14="http://schemas.microsoft.com/office/powerpoint/2010/main" val="1959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2.22222E-6 L -0.18935 -0.14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8" y="-70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9 -0.06111 L -0.025 -0.344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419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2.22222E-6 L 0.11112 -0.138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69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2716E-6 L -0.0493 -0.344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" y="-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4" grpId="0"/>
      <p:bldP spid="9" grpId="0"/>
      <p:bldP spid="120" grpId="0"/>
      <p:bldP spid="127" grpId="0"/>
      <p:bldP spid="131" grpId="0"/>
      <p:bldP spid="235" grpId="0" animBg="1"/>
      <p:bldP spid="42" grpId="0" animBg="1"/>
      <p:bldP spid="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Reuse patterns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12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959644" y="900521"/>
            <a:ext cx="1684020" cy="1630324"/>
            <a:chOff x="959644" y="665384"/>
            <a:chExt cx="1684020" cy="16303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4" y="908868"/>
              <a:ext cx="1684020" cy="13868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60271" y="665384"/>
              <a:ext cx="10569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i="1" dirty="0">
                  <a:solidFill>
                    <a:srgbClr val="002060"/>
                  </a:solidFill>
                  <a:latin typeface="Centaur" panose="02030504050205020304" pitchFamily="18" charset="0"/>
                </a:rPr>
                <a:t>cutcp</a:t>
              </a:r>
            </a:p>
            <a:p>
              <a:pPr algn="ctr">
                <a:buClr>
                  <a:srgbClr val="C00000"/>
                </a:buClr>
              </a:pPr>
              <a:endPara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75734" y="908783"/>
            <a:ext cx="1687830" cy="1622062"/>
            <a:chOff x="3975734" y="673646"/>
            <a:chExt cx="1687830" cy="16220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734" y="905058"/>
              <a:ext cx="1687830" cy="13906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14993" y="673646"/>
              <a:ext cx="10569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i="1" dirty="0">
                  <a:solidFill>
                    <a:srgbClr val="002060"/>
                  </a:solidFill>
                  <a:latin typeface="Centaur" panose="02030504050205020304" pitchFamily="18" charset="0"/>
                </a:rPr>
                <a:t>tpacf</a:t>
              </a:r>
            </a:p>
            <a:p>
              <a:pPr algn="ctr">
                <a:buClr>
                  <a:srgbClr val="C00000"/>
                </a:buClr>
              </a:pPr>
              <a:endPara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9644" y="2893393"/>
            <a:ext cx="1687830" cy="1619809"/>
            <a:chOff x="959644" y="2658256"/>
            <a:chExt cx="1687830" cy="1619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4" y="2883605"/>
              <a:ext cx="1687830" cy="139446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73184" y="2658256"/>
              <a:ext cx="10569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i="1" dirty="0">
                  <a:solidFill>
                    <a:srgbClr val="002060"/>
                  </a:solidFill>
                  <a:latin typeface="Centaur" panose="02030504050205020304" pitchFamily="18" charset="0"/>
                </a:rPr>
                <a:t>dwt2D</a:t>
              </a:r>
            </a:p>
            <a:p>
              <a:pPr algn="ctr">
                <a:buClr>
                  <a:srgbClr val="C00000"/>
                </a:buClr>
              </a:pPr>
              <a:endPara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70023" y="2891243"/>
            <a:ext cx="1687830" cy="1648629"/>
            <a:chOff x="3970023" y="2656106"/>
            <a:chExt cx="1687830" cy="16486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023" y="2883605"/>
              <a:ext cx="1687830" cy="142113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314993" y="2656106"/>
              <a:ext cx="10569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i="1" dirty="0">
                  <a:solidFill>
                    <a:srgbClr val="002060"/>
                  </a:solidFill>
                  <a:latin typeface="Centaur" panose="02030504050205020304" pitchFamily="18" charset="0"/>
                </a:rPr>
                <a:t>pvr</a:t>
              </a:r>
            </a:p>
            <a:p>
              <a:pPr algn="ctr">
                <a:buClr>
                  <a:srgbClr val="C00000"/>
                </a:buClr>
              </a:pPr>
              <a:endPara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541206" y="2358906"/>
            <a:ext cx="125361" cy="140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1597110" y="1694127"/>
            <a:ext cx="6776" cy="649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46090" y="1624038"/>
            <a:ext cx="125361" cy="140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025444" y="2356451"/>
            <a:ext cx="125361" cy="140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>
            <a:cxnSpLocks/>
            <a:stCxn id="28" idx="0"/>
          </p:cNvCxnSpPr>
          <p:nvPr/>
        </p:nvCxnSpPr>
        <p:spPr>
          <a:xfrm flipV="1">
            <a:off x="2088125" y="1340725"/>
            <a:ext cx="2744" cy="10157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028082" y="1211181"/>
            <a:ext cx="125361" cy="140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563951" y="1503704"/>
            <a:ext cx="120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dirty="0">
                <a:solidFill>
                  <a:srgbClr val="FF0000"/>
                </a:solidFill>
                <a:latin typeface="Centaur" panose="02030504050205020304" pitchFamily="18" charset="0"/>
              </a:rPr>
              <a:t>Strong sharing at core distance of 4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10263" y="1503704"/>
            <a:ext cx="1208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dirty="0">
                <a:solidFill>
                  <a:srgbClr val="FF0000"/>
                </a:solidFill>
                <a:latin typeface="Centaur" panose="02030504050205020304" pitchFamily="18" charset="0"/>
              </a:rPr>
              <a:t>Random sharing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45976" y="3420831"/>
            <a:ext cx="120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dirty="0">
                <a:solidFill>
                  <a:srgbClr val="FF0000"/>
                </a:solidFill>
                <a:latin typeface="Centaur" panose="02030504050205020304" pitchFamily="18" charset="0"/>
              </a:rPr>
              <a:t>Strong sharing with immediate neighbour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7654" y="3443457"/>
            <a:ext cx="120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dirty="0">
                <a:solidFill>
                  <a:srgbClr val="FF0000"/>
                </a:solidFill>
                <a:latin typeface="Centaur" panose="02030504050205020304" pitchFamily="18" charset="0"/>
              </a:rPr>
              <a:t>Sharing with all cores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1840" y="2613615"/>
            <a:ext cx="2371044" cy="276999"/>
            <a:chOff x="885960" y="2565847"/>
            <a:chExt cx="2371044" cy="276999"/>
          </a:xfrm>
        </p:grpSpPr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V="1">
              <a:off x="1122290" y="2597514"/>
              <a:ext cx="1597574" cy="106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85960" y="2565847"/>
              <a:ext cx="2371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 where the L1 miss occurs</a:t>
              </a:r>
              <a:endParaRPr lang="en-GB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16200000">
            <a:off x="-270661" y="1741483"/>
            <a:ext cx="1944809" cy="276999"/>
            <a:chOff x="945097" y="2565848"/>
            <a:chExt cx="2534207" cy="276999"/>
          </a:xfrm>
        </p:grpSpPr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V="1">
              <a:off x="1122290" y="2597514"/>
              <a:ext cx="1597574" cy="106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45097" y="2565848"/>
              <a:ext cx="2534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Remote sharers for L1 miss </a:t>
              </a:r>
              <a:endParaRPr lang="en-GB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02142" y="2805164"/>
            <a:ext cx="2371044" cy="368789"/>
            <a:chOff x="2231959" y="4375545"/>
            <a:chExt cx="2371044" cy="36878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50715" y="4547112"/>
              <a:ext cx="1316367" cy="19722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231959" y="4375545"/>
              <a:ext cx="2371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Reuse Score </a:t>
              </a:r>
              <a:endParaRPr lang="en-GB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4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7" grpId="1" animBg="1"/>
      <p:bldP spid="28" grpId="0" animBg="1"/>
      <p:bldP spid="28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/>
      <p:bldP spid="45" grpId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Efficacy of Reuse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13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1438563" y="2798786"/>
            <a:ext cx="4131074" cy="1858148"/>
            <a:chOff x="1438563" y="2798786"/>
            <a:chExt cx="4131074" cy="18581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563" y="2798786"/>
              <a:ext cx="4000000" cy="166666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62103" y="4318380"/>
              <a:ext cx="4007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600" dirty="0">
                  <a:solidFill>
                    <a:srgbClr val="002060"/>
                  </a:solidFill>
                  <a:latin typeface="Centaur" panose="02030504050205020304" pitchFamily="18" charset="0"/>
                </a:rPr>
                <a:t>Speedup with no reuse overhead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38563" y="835938"/>
            <a:ext cx="4131074" cy="1846437"/>
            <a:chOff x="1438563" y="835938"/>
            <a:chExt cx="4131074" cy="18464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563" y="835938"/>
              <a:ext cx="4000000" cy="166666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62103" y="2343821"/>
              <a:ext cx="4007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600" dirty="0">
                  <a:solidFill>
                    <a:srgbClr val="002060"/>
                  </a:solidFill>
                  <a:latin typeface="Centaur" panose="02030504050205020304" pitchFamily="18" charset="0"/>
                </a:rPr>
                <a:t>L1 misses cached in remote L1s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3114676" y="1835440"/>
            <a:ext cx="323888" cy="48949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114676" y="3218426"/>
            <a:ext cx="323888" cy="1098019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748150" y="1623491"/>
            <a:ext cx="10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b="1" dirty="0">
                <a:solidFill>
                  <a:srgbClr val="002060"/>
                </a:solidFill>
                <a:latin typeface="Centaur" panose="02030504050205020304" pitchFamily="18" charset="0"/>
              </a:rPr>
              <a:t>18%</a:t>
            </a:r>
            <a:endParaRPr lang="en-GB" sz="1200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8149" y="2986101"/>
            <a:ext cx="10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b="1" dirty="0">
                <a:solidFill>
                  <a:srgbClr val="002060"/>
                </a:solidFill>
                <a:latin typeface="Centaur" panose="02030504050205020304" pitchFamily="18" charset="0"/>
              </a:rPr>
              <a:t>46%</a:t>
            </a:r>
            <a:endParaRPr lang="en-GB" sz="1200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3750" y="834003"/>
            <a:ext cx="471338" cy="159487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393209" y="3922688"/>
            <a:ext cx="323888" cy="48949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368154" y="909843"/>
            <a:ext cx="10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b="1" dirty="0">
                <a:solidFill>
                  <a:srgbClr val="002060"/>
                </a:solidFill>
                <a:latin typeface="Centaur" panose="02030504050205020304" pitchFamily="18" charset="0"/>
              </a:rPr>
              <a:t>78%</a:t>
            </a:r>
            <a:endParaRPr lang="en-GB" sz="1200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1" y="3698898"/>
            <a:ext cx="10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b="1" dirty="0">
                <a:solidFill>
                  <a:srgbClr val="002060"/>
                </a:solidFill>
                <a:latin typeface="Centaur" panose="02030504050205020304" pitchFamily="18" charset="0"/>
              </a:rPr>
              <a:t>0.19%</a:t>
            </a:r>
            <a:endParaRPr lang="en-GB" sz="1200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2177" y="1530771"/>
            <a:ext cx="10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b="1" dirty="0">
                <a:solidFill>
                  <a:srgbClr val="002060"/>
                </a:solidFill>
                <a:latin typeface="Centaur" panose="02030504050205020304" pitchFamily="18" charset="0"/>
              </a:rPr>
              <a:t>33%</a:t>
            </a:r>
            <a:endParaRPr lang="en-GB" sz="1200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2177" y="3447820"/>
            <a:ext cx="10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b="1" dirty="0">
                <a:solidFill>
                  <a:srgbClr val="002060"/>
                </a:solidFill>
                <a:latin typeface="Centaur" panose="02030504050205020304" pitchFamily="18" charset="0"/>
              </a:rPr>
              <a:t>22%</a:t>
            </a:r>
            <a:endParaRPr lang="en-GB" sz="1200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/>
      <p:bldP spid="22" grpId="0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  <p:bldP spid="28" grpId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Reuse Overhead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14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9" y="1550224"/>
            <a:ext cx="5714286" cy="23809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9386" y="701359"/>
            <a:ext cx="4094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(Performance as a function of remote L1 access latencies)</a:t>
            </a:r>
          </a:p>
        </p:txBody>
      </p:sp>
    </p:spTree>
    <p:extLst>
      <p:ext uri="{BB962C8B-B14F-4D97-AF65-F5344CB8AC3E}">
        <p14:creationId xmlns:p14="http://schemas.microsoft.com/office/powerpoint/2010/main" val="7651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1550223"/>
            <a:ext cx="5714286" cy="2380953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15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-131129" y="3733800"/>
            <a:ext cx="2431081" cy="662329"/>
            <a:chOff x="-131129" y="3733800"/>
            <a:chExt cx="2431081" cy="662329"/>
          </a:xfrm>
        </p:grpSpPr>
        <p:sp>
          <p:nvSpPr>
            <p:cNvPr id="16" name="TextBox 15"/>
            <p:cNvSpPr txBox="1"/>
            <p:nvPr/>
          </p:nvSpPr>
          <p:spPr>
            <a:xfrm>
              <a:off x="548596" y="3996020"/>
              <a:ext cx="1056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b="1" dirty="0">
                  <a:solidFill>
                    <a:srgbClr val="002060"/>
                  </a:solidFill>
                  <a:latin typeface="Centaur" panose="02030504050205020304" pitchFamily="18" charset="0"/>
                </a:rPr>
                <a:t>22%</a:t>
              </a:r>
              <a:endParaRPr lang="en-GB" sz="1200" dirty="0">
                <a:solidFill>
                  <a:srgbClr val="002060"/>
                </a:solidFill>
                <a:latin typeface="Centaur" panose="020305040502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31129" y="3872909"/>
              <a:ext cx="120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400" dirty="0">
                  <a:solidFill>
                    <a:srgbClr val="FF0000"/>
                  </a:solidFill>
                  <a:latin typeface="Centaur" panose="02030504050205020304" pitchFamily="18" charset="0"/>
                </a:rPr>
                <a:t>Mean </a:t>
              </a:r>
            </a:p>
            <a:p>
              <a:pPr algn="ctr">
                <a:buClr>
                  <a:srgbClr val="C00000"/>
                </a:buClr>
              </a:pPr>
              <a:r>
                <a:rPr lang="en-GB" sz="1400" dirty="0">
                  <a:solidFill>
                    <a:srgbClr val="FF0000"/>
                  </a:solidFill>
                  <a:latin typeface="Centaur" panose="02030504050205020304" pitchFamily="18" charset="0"/>
                </a:rPr>
                <a:t>Speedup</a:t>
              </a:r>
              <a:endParaRPr lang="en-GB" sz="1400" dirty="0">
                <a:solidFill>
                  <a:srgbClr val="002060"/>
                </a:solidFill>
                <a:latin typeface="Centaur" panose="020305040502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3013" y="3996020"/>
              <a:ext cx="1056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b="1" dirty="0">
                  <a:solidFill>
                    <a:srgbClr val="002060"/>
                  </a:solidFill>
                  <a:latin typeface="Centaur" panose="02030504050205020304" pitchFamily="18" charset="0"/>
                </a:rPr>
                <a:t>20%</a:t>
              </a:r>
              <a:endParaRPr lang="en-GB" sz="1200" dirty="0">
                <a:solidFill>
                  <a:srgbClr val="002060"/>
                </a:solidFill>
                <a:latin typeface="Centaur" panose="020305040502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>
              <a:off x="1058016" y="3733800"/>
              <a:ext cx="0" cy="26222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>
              <a:off x="1721591" y="3735449"/>
              <a:ext cx="0" cy="26222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6344" y="1006526"/>
            <a:ext cx="1208194" cy="559041"/>
            <a:chOff x="806344" y="1006526"/>
            <a:chExt cx="1208194" cy="559041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>
              <a:off x="1058016" y="1565567"/>
              <a:ext cx="69532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06344" y="1006526"/>
              <a:ext cx="120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400" dirty="0">
                  <a:solidFill>
                    <a:srgbClr val="FF0000"/>
                  </a:solidFill>
                  <a:latin typeface="Centaur" panose="02030504050205020304" pitchFamily="18" charset="0"/>
                </a:rPr>
                <a:t>Stable</a:t>
              </a:r>
              <a:r>
                <a:rPr lang="en-GB" sz="1400" dirty="0">
                  <a:solidFill>
                    <a:srgbClr val="002060"/>
                  </a:solidFill>
                  <a:latin typeface="Centaur" panose="02030504050205020304" pitchFamily="18" charset="0"/>
                </a:rPr>
                <a:t> </a:t>
              </a:r>
              <a:r>
                <a:rPr lang="en-GB" sz="1400" dirty="0">
                  <a:solidFill>
                    <a:srgbClr val="FF0000"/>
                  </a:solidFill>
                  <a:latin typeface="Centaur" panose="02030504050205020304" pitchFamily="18" charset="0"/>
                </a:rPr>
                <a:t>reuse</a:t>
              </a:r>
              <a:r>
                <a:rPr lang="en-GB" sz="1400" dirty="0">
                  <a:solidFill>
                    <a:srgbClr val="002060"/>
                  </a:solidFill>
                  <a:latin typeface="Centaur" panose="02030504050205020304" pitchFamily="18" charset="0"/>
                </a:rPr>
                <a:t> latency range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71301" y="4355536"/>
            <a:ext cx="428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400" dirty="0">
                <a:solidFill>
                  <a:srgbClr val="002060"/>
                </a:solidFill>
                <a:latin typeface="Centaur" panose="02030504050205020304" pitchFamily="18" charset="0"/>
              </a:rPr>
              <a:t>Permissible range for each remote L1 access: </a:t>
            </a:r>
            <a:r>
              <a:rPr lang="en-GB" sz="1400" b="1" dirty="0">
                <a:solidFill>
                  <a:srgbClr val="FF0000"/>
                </a:solidFill>
                <a:latin typeface="Centaur" panose="02030504050205020304" pitchFamily="18" charset="0"/>
              </a:rPr>
              <a:t>0-80 cycles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Reuse Overhead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9386" y="701359"/>
            <a:ext cx="4094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(Performance as a function of remote L1 access latencies)</a:t>
            </a:r>
          </a:p>
        </p:txBody>
      </p:sp>
    </p:spTree>
    <p:extLst>
      <p:ext uri="{BB962C8B-B14F-4D97-AF65-F5344CB8AC3E}">
        <p14:creationId xmlns:p14="http://schemas.microsoft.com/office/powerpoint/2010/main" val="4546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16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1551600"/>
            <a:ext cx="5714286" cy="2380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596" y="3996020"/>
            <a:ext cx="10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b="1" dirty="0">
                <a:solidFill>
                  <a:srgbClr val="002060"/>
                </a:solidFill>
                <a:latin typeface="Centaur" panose="02030504050205020304" pitchFamily="18" charset="0"/>
              </a:rPr>
              <a:t>22%</a:t>
            </a:r>
            <a:endParaRPr lang="en-GB" sz="1200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1129" y="3872909"/>
            <a:ext cx="120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</a:rPr>
              <a:t>Mean </a:t>
            </a:r>
          </a:p>
          <a:p>
            <a:pPr algn="ctr">
              <a:buClr>
                <a:srgbClr val="C00000"/>
              </a:buClr>
            </a:pPr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</a:rPr>
              <a:t>Speedup</a:t>
            </a:r>
            <a:endParaRPr lang="en-GB" sz="1400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3013" y="3996020"/>
            <a:ext cx="10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200" b="1" dirty="0">
                <a:solidFill>
                  <a:srgbClr val="002060"/>
                </a:solidFill>
                <a:latin typeface="Centaur" panose="02030504050205020304" pitchFamily="18" charset="0"/>
              </a:rPr>
              <a:t>20%</a:t>
            </a:r>
            <a:endParaRPr lang="en-GB" sz="1200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058016" y="3733800"/>
            <a:ext cx="0" cy="26222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721591" y="3735449"/>
            <a:ext cx="0" cy="26222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058016" y="1565567"/>
            <a:ext cx="695325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6344" y="1006526"/>
            <a:ext cx="120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</a:rPr>
              <a:t>Stable</a:t>
            </a:r>
            <a:r>
              <a:rPr lang="en-GB" sz="1400" dirty="0">
                <a:solidFill>
                  <a:srgbClr val="002060"/>
                </a:solidFill>
                <a:latin typeface="Centaur" panose="02030504050205020304" pitchFamily="18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</a:rPr>
              <a:t>reuse</a:t>
            </a:r>
            <a:r>
              <a:rPr lang="en-GB" sz="1400" dirty="0">
                <a:solidFill>
                  <a:srgbClr val="002060"/>
                </a:solidFill>
                <a:latin typeface="Centaur" panose="02030504050205020304" pitchFamily="18" charset="0"/>
              </a:rPr>
              <a:t> latency range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76525" y="1006526"/>
            <a:ext cx="2409825" cy="559041"/>
            <a:chOff x="2676525" y="1006526"/>
            <a:chExt cx="2409825" cy="559041"/>
          </a:xfrm>
        </p:grpSpPr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2676525" y="1565567"/>
              <a:ext cx="240982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311419" y="1006526"/>
              <a:ext cx="120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400" dirty="0">
                  <a:solidFill>
                    <a:srgbClr val="FF0000"/>
                  </a:solidFill>
                  <a:latin typeface="Centaur" panose="02030504050205020304" pitchFamily="18" charset="0"/>
                </a:rPr>
                <a:t>L2 access </a:t>
              </a:r>
              <a:r>
                <a:rPr lang="en-GB" sz="1400" dirty="0">
                  <a:solidFill>
                    <a:srgbClr val="002060"/>
                  </a:solidFill>
                  <a:latin typeface="Centaur" panose="02030504050205020304" pitchFamily="18" charset="0"/>
                </a:rPr>
                <a:t>latency range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10013" y="3735449"/>
            <a:ext cx="1056939" cy="547095"/>
            <a:chOff x="3910013" y="3735449"/>
            <a:chExt cx="1056939" cy="547095"/>
          </a:xfrm>
        </p:grpSpPr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>
              <a:off x="4407641" y="3735449"/>
              <a:ext cx="0" cy="26222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10013" y="4005545"/>
              <a:ext cx="1056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b="1" dirty="0">
                  <a:solidFill>
                    <a:srgbClr val="002060"/>
                  </a:solidFill>
                  <a:latin typeface="Centaur" panose="02030504050205020304" pitchFamily="18" charset="0"/>
                </a:rPr>
                <a:t>2%</a:t>
              </a:r>
              <a:endParaRPr lang="en-GB" sz="1200" dirty="0">
                <a:solidFill>
                  <a:srgbClr val="002060"/>
                </a:solidFill>
                <a:latin typeface="Centaur" panose="020305040502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71301" y="4355536"/>
            <a:ext cx="428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400" dirty="0">
                <a:solidFill>
                  <a:srgbClr val="002060"/>
                </a:solidFill>
                <a:latin typeface="Centaur" panose="02030504050205020304" pitchFamily="18" charset="0"/>
              </a:rPr>
              <a:t>Permissible range for each remote L1 access: </a:t>
            </a:r>
            <a:r>
              <a:rPr lang="en-GB" sz="1400" b="1" dirty="0">
                <a:solidFill>
                  <a:srgbClr val="FF0000"/>
                </a:solidFill>
                <a:latin typeface="Centaur" panose="02030504050205020304" pitchFamily="18" charset="0"/>
              </a:rPr>
              <a:t>0-80 cycles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Reuse Overhead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9386" y="701359"/>
            <a:ext cx="4094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Centaur" panose="02030504050205020304" pitchFamily="18" charset="0"/>
              </a:rPr>
              <a:t>(Performance as a function of remote L1 access latencies)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53494" y="3738764"/>
            <a:ext cx="1056939" cy="547095"/>
            <a:chOff x="3910013" y="3735449"/>
            <a:chExt cx="1056939" cy="547095"/>
          </a:xfrm>
        </p:grpSpPr>
        <p:cxnSp>
          <p:nvCxnSpPr>
            <p:cNvPr id="31" name="Straight Arrow Connector 30"/>
            <p:cNvCxnSpPr>
              <a:cxnSpLocks/>
            </p:cNvCxnSpPr>
            <p:nvPr/>
          </p:nvCxnSpPr>
          <p:spPr>
            <a:xfrm>
              <a:off x="4407641" y="3735449"/>
              <a:ext cx="0" cy="26222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10013" y="4005545"/>
              <a:ext cx="1056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GB" sz="1200" b="1" dirty="0">
                  <a:solidFill>
                    <a:srgbClr val="002060"/>
                  </a:solidFill>
                  <a:latin typeface="Centaur" panose="02030504050205020304" pitchFamily="18" charset="0"/>
                </a:rPr>
                <a:t>13%</a:t>
              </a:r>
              <a:endParaRPr lang="en-GB" sz="1200" dirty="0">
                <a:solidFill>
                  <a:srgbClr val="002060"/>
                </a:solidFill>
                <a:latin typeface="Centaur" panose="020305040502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25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17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72893" y="901007"/>
            <a:ext cx="37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2400" b="1" dirty="0">
                <a:solidFill>
                  <a:srgbClr val="FF0000"/>
                </a:solidFill>
                <a:latin typeface="Centaur" panose="02030504050205020304" pitchFamily="18" charset="0"/>
              </a:rPr>
              <a:t>Cooperative Caching Network</a:t>
            </a:r>
            <a:endParaRPr lang="en-GB" sz="2400" b="1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969" y="1170684"/>
            <a:ext cx="5901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Lightweight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aur" panose="02030504050205020304" pitchFamily="18" charset="0"/>
              </a:rPr>
              <a:t>ring-based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network for inter-core communication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All core-to-core connections are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aur" panose="02030504050205020304" pitchFamily="18" charset="0"/>
              </a:rPr>
              <a:t>near-neighbour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Fewest number of inter-core connections compared to other topologies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Routers are simple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aur" panose="02030504050205020304" pitchFamily="18" charset="0"/>
              </a:rPr>
              <a:t>multiplexers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Leverages latency tolerance of up to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aur" panose="02030504050205020304" pitchFamily="18" charset="0"/>
              </a:rPr>
              <a:t>80 cycles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1069" y="3904775"/>
            <a:ext cx="447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aur" panose="02030504050205020304" pitchFamily="18" charset="0"/>
              </a:rPr>
              <a:t>Key design point</a:t>
            </a:r>
          </a:p>
          <a:p>
            <a:pPr algn="ctr">
              <a:buClr>
                <a:srgbClr val="C00000"/>
              </a:buClr>
            </a:pPr>
            <a:r>
              <a:rPr lang="en-GB" sz="1600" b="1" dirty="0">
                <a:solidFill>
                  <a:srgbClr val="FF0000"/>
                </a:solidFill>
                <a:latin typeface="Centaur" panose="02030504050205020304" pitchFamily="18" charset="0"/>
              </a:rPr>
              <a:t>Trade-off higher latencies for simplicity and short wires</a:t>
            </a:r>
            <a:endParaRPr lang="en-GB" sz="1600" b="1" dirty="0">
              <a:solidFill>
                <a:srgbClr val="002060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GPU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18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7" y="1593726"/>
            <a:ext cx="4150774" cy="3049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7" y="2853598"/>
            <a:ext cx="4147200" cy="181297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80140" y="2780862"/>
            <a:ext cx="4692858" cy="19864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09148" y="849767"/>
            <a:ext cx="3874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entaur" panose="02030504050205020304" pitchFamily="18" charset="0"/>
              </a:rPr>
              <a:t>Representation of GTX480 die shot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5" y="881988"/>
            <a:ext cx="5609836" cy="3327379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19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94800"/>
            <a:ext cx="4150568" cy="304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00" y="2854801"/>
            <a:ext cx="4147200" cy="18033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9148" y="849767"/>
            <a:ext cx="3874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entaur" panose="02030504050205020304" pitchFamily="18" charset="0"/>
              </a:rPr>
              <a:t>Representation of GTX480 die shot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Caching Network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2236" y="2865192"/>
            <a:ext cx="5589054" cy="12599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1.7284E-6 L 0.00046 -0.336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168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Multithreading on GPUs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2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1436723" y="1108661"/>
            <a:ext cx="4014795" cy="590316"/>
            <a:chOff x="1162050" y="1438274"/>
            <a:chExt cx="4014795" cy="590316"/>
          </a:xfrm>
        </p:grpSpPr>
        <p:sp>
          <p:nvSpPr>
            <p:cNvPr id="25" name="Rectangle 24"/>
            <p:cNvSpPr/>
            <p:nvPr/>
          </p:nvSpPr>
          <p:spPr>
            <a:xfrm>
              <a:off x="1162050" y="143827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71715" y="1438274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91045" y="144756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81380" y="144756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763" y="1705118"/>
            <a:ext cx="791661" cy="22191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48" y="1689686"/>
            <a:ext cx="791661" cy="22346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122" y="1714409"/>
            <a:ext cx="791661" cy="22189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000" y="1714409"/>
            <a:ext cx="791661" cy="221941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959634" y="3939733"/>
            <a:ext cx="5058395" cy="5708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</a:t>
            </a:r>
          </a:p>
        </p:txBody>
      </p:sp>
      <p:pic>
        <p:nvPicPr>
          <p:cNvPr id="2" name="Graphic 1" descr="Arrow: Counterclockwise cur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29755" flipH="1">
            <a:off x="111883" y="1072533"/>
            <a:ext cx="1141885" cy="119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1" y="754372"/>
            <a:ext cx="91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Kernel</a:t>
            </a:r>
            <a:r>
              <a:rPr lang="en-GB" sz="2400" dirty="0">
                <a:latin typeface="Centaur" panose="02030504050205020304" pitchFamily="18" charset="0"/>
                <a:cs typeface="Nirmala UI Semilight" panose="020B0402040204020203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5075" y="1926100"/>
            <a:ext cx="1242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Host CPU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to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GPU</a:t>
            </a:r>
            <a:endParaRPr lang="en-GB" sz="1400" dirty="0">
              <a:latin typeface="Centaur" panose="02030504050205020304" pitchFamily="18" charset="0"/>
              <a:cs typeface="Nirmala UI Semilight" panose="020B0402040204020203" pitchFamily="34" charset="0"/>
            </a:endParaRPr>
          </a:p>
        </p:txBody>
      </p:sp>
      <p:pic>
        <p:nvPicPr>
          <p:cNvPr id="6" name="Graphic 5" descr="Arrow: Rotate right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32182" y="712199"/>
            <a:ext cx="464654" cy="464654"/>
          </a:xfrm>
          <a:prstGeom prst="rect">
            <a:avLst/>
          </a:prstGeom>
        </p:spPr>
      </p:pic>
      <p:pic>
        <p:nvPicPr>
          <p:cNvPr id="26" name="Graphic 25" descr="Arrow: Rotate right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41847" y="719899"/>
            <a:ext cx="464654" cy="464654"/>
          </a:xfrm>
          <a:prstGeom prst="rect">
            <a:avLst/>
          </a:prstGeom>
        </p:spPr>
      </p:pic>
      <p:pic>
        <p:nvPicPr>
          <p:cNvPr id="27" name="Graphic 26" descr="Arrow: Rotate right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51512" y="719899"/>
            <a:ext cx="464654" cy="464654"/>
          </a:xfrm>
          <a:prstGeom prst="rect">
            <a:avLst/>
          </a:prstGeom>
        </p:spPr>
      </p:pic>
      <p:pic>
        <p:nvPicPr>
          <p:cNvPr id="28" name="Graphic 27" descr="Arrow: Rotate right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283" y="717968"/>
            <a:ext cx="464654" cy="4646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93342" y="663358"/>
            <a:ext cx="171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Hardware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Scheduler</a:t>
            </a:r>
            <a:endParaRPr lang="en-GB" sz="1400" dirty="0">
              <a:latin typeface="Centaur" panose="02030504050205020304" pitchFamily="18" charset="0"/>
              <a:cs typeface="Nirmala UI Semilight" panose="020B04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3703" y="2121674"/>
            <a:ext cx="1448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Hide memory latencies with execution</a:t>
            </a:r>
          </a:p>
        </p:txBody>
      </p:sp>
    </p:spTree>
    <p:extLst>
      <p:ext uri="{BB962C8B-B14F-4D97-AF65-F5344CB8AC3E}">
        <p14:creationId xmlns:p14="http://schemas.microsoft.com/office/powerpoint/2010/main" val="13817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9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20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882000"/>
            <a:ext cx="5608185" cy="332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Caching Network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305" y="3927893"/>
            <a:ext cx="5718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Two unidirectional rings : </a:t>
            </a: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Request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and </a:t>
            </a: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Response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Shadow Tags at each L1 cache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15153" y="2169083"/>
            <a:ext cx="1265090" cy="747345"/>
            <a:chOff x="5715153" y="2169083"/>
            <a:chExt cx="1265090" cy="747345"/>
          </a:xfrm>
        </p:grpSpPr>
        <p:sp>
          <p:nvSpPr>
            <p:cNvPr id="8" name="Freeform: Shape 7"/>
            <p:cNvSpPr/>
            <p:nvPr/>
          </p:nvSpPr>
          <p:spPr>
            <a:xfrm>
              <a:off x="5999285" y="2614108"/>
              <a:ext cx="467139" cy="302320"/>
            </a:xfrm>
            <a:custGeom>
              <a:avLst/>
              <a:gdLst>
                <a:gd name="connsiteX0" fmla="*/ 0 w 467139"/>
                <a:gd name="connsiteY0" fmla="*/ 198783 h 202608"/>
                <a:gd name="connsiteX1" fmla="*/ 168965 w 467139"/>
                <a:gd name="connsiteY1" fmla="*/ 198783 h 202608"/>
                <a:gd name="connsiteX2" fmla="*/ 327991 w 467139"/>
                <a:gd name="connsiteY2" fmla="*/ 159026 h 202608"/>
                <a:gd name="connsiteX3" fmla="*/ 467139 w 467139"/>
                <a:gd name="connsiteY3" fmla="*/ 0 h 20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139" h="202608">
                  <a:moveTo>
                    <a:pt x="0" y="198783"/>
                  </a:moveTo>
                  <a:cubicBezTo>
                    <a:pt x="57150" y="202096"/>
                    <a:pt x="114300" y="205409"/>
                    <a:pt x="168965" y="198783"/>
                  </a:cubicBezTo>
                  <a:cubicBezTo>
                    <a:pt x="223630" y="192157"/>
                    <a:pt x="278295" y="192156"/>
                    <a:pt x="327991" y="159026"/>
                  </a:cubicBezTo>
                  <a:cubicBezTo>
                    <a:pt x="377687" y="125896"/>
                    <a:pt x="438978" y="57978"/>
                    <a:pt x="467139" y="0"/>
                  </a:cubicBezTo>
                </a:path>
              </a:pathLst>
            </a:custGeom>
            <a:noFill/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153" y="2169083"/>
              <a:ext cx="12650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0000"/>
                  </a:solidFill>
                  <a:latin typeface="Centaur" panose="02030504050205020304" pitchFamily="18" charset="0"/>
                </a:rPr>
                <a:t>Request Ring</a:t>
              </a:r>
            </a:p>
            <a:p>
              <a:pPr algn="ctr"/>
              <a:r>
                <a:rPr lang="en-GB" sz="1400" dirty="0">
                  <a:solidFill>
                    <a:srgbClr val="FF0000"/>
                  </a:solidFill>
                  <a:latin typeface="Centaur" panose="02030504050205020304" pitchFamily="18" charset="0"/>
                </a:rPr>
                <a:t>(8-byte channel)</a:t>
              </a:r>
              <a:endParaRPr lang="en-GB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12526" y="3647037"/>
            <a:ext cx="1345689" cy="761720"/>
            <a:chOff x="5612526" y="3647037"/>
            <a:chExt cx="1345689" cy="761720"/>
          </a:xfrm>
        </p:grpSpPr>
        <p:sp>
          <p:nvSpPr>
            <p:cNvPr id="18" name="Rectangle 17"/>
            <p:cNvSpPr/>
            <p:nvPr/>
          </p:nvSpPr>
          <p:spPr>
            <a:xfrm>
              <a:off x="5612526" y="3885537"/>
              <a:ext cx="13456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0000"/>
                  </a:solidFill>
                  <a:latin typeface="Centaur" panose="02030504050205020304" pitchFamily="18" charset="0"/>
                </a:rPr>
                <a:t>Response Ring</a:t>
              </a:r>
            </a:p>
            <a:p>
              <a:pPr algn="ctr"/>
              <a:r>
                <a:rPr lang="en-GB" sz="1400" dirty="0">
                  <a:solidFill>
                    <a:srgbClr val="FF0000"/>
                  </a:solidFill>
                  <a:latin typeface="Centaur" panose="02030504050205020304" pitchFamily="18" charset="0"/>
                </a:rPr>
                <a:t>(32-byte channel)</a:t>
              </a:r>
              <a:endParaRPr lang="en-GB" sz="1400" dirty="0"/>
            </a:p>
          </p:txBody>
        </p:sp>
        <p:sp>
          <p:nvSpPr>
            <p:cNvPr id="20" name="Freeform: Shape 19"/>
            <p:cNvSpPr/>
            <p:nvPr/>
          </p:nvSpPr>
          <p:spPr>
            <a:xfrm flipV="1">
              <a:off x="5981150" y="3647037"/>
              <a:ext cx="467139" cy="280854"/>
            </a:xfrm>
            <a:custGeom>
              <a:avLst/>
              <a:gdLst>
                <a:gd name="connsiteX0" fmla="*/ 0 w 467139"/>
                <a:gd name="connsiteY0" fmla="*/ 198783 h 202608"/>
                <a:gd name="connsiteX1" fmla="*/ 168965 w 467139"/>
                <a:gd name="connsiteY1" fmla="*/ 198783 h 202608"/>
                <a:gd name="connsiteX2" fmla="*/ 327991 w 467139"/>
                <a:gd name="connsiteY2" fmla="*/ 159026 h 202608"/>
                <a:gd name="connsiteX3" fmla="*/ 467139 w 467139"/>
                <a:gd name="connsiteY3" fmla="*/ 0 h 20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139" h="202608">
                  <a:moveTo>
                    <a:pt x="0" y="198783"/>
                  </a:moveTo>
                  <a:cubicBezTo>
                    <a:pt x="57150" y="202096"/>
                    <a:pt x="114300" y="205409"/>
                    <a:pt x="168965" y="198783"/>
                  </a:cubicBezTo>
                  <a:cubicBezTo>
                    <a:pt x="223630" y="192157"/>
                    <a:pt x="278295" y="192156"/>
                    <a:pt x="327991" y="159026"/>
                  </a:cubicBezTo>
                  <a:cubicBezTo>
                    <a:pt x="377687" y="125896"/>
                    <a:pt x="438978" y="57978"/>
                    <a:pt x="467139" y="0"/>
                  </a:cubicBezTo>
                </a:path>
              </a:pathLst>
            </a:custGeom>
            <a:noFill/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Oval 15"/>
          <p:cNvSpPr/>
          <p:nvPr/>
        </p:nvSpPr>
        <p:spPr>
          <a:xfrm>
            <a:off x="1972527" y="1897790"/>
            <a:ext cx="303764" cy="327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682569" y="1911044"/>
            <a:ext cx="303764" cy="327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483695" y="1904419"/>
            <a:ext cx="303764" cy="327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21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882000"/>
            <a:ext cx="5608185" cy="332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Caching Network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4973" y="1999526"/>
            <a:ext cx="82619" cy="149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596830" y="1492616"/>
            <a:ext cx="664488" cy="467870"/>
            <a:chOff x="5923128" y="1378424"/>
            <a:chExt cx="502803" cy="315927"/>
          </a:xfrm>
        </p:grpSpPr>
        <p:sp>
          <p:nvSpPr>
            <p:cNvPr id="4" name="Star: 7 Points 3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6313" y="143274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</a:rPr>
                <a:t>MISS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1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58025E-6 L -0.10532 -0.00186 L -0.10532 0.1929 C -0.08681 0.1929 -0.04954 0.19537 -0.03079 0.19537 C -0.02176 0.1929 0.08032 0.19537 0.08032 0.1938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22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882000"/>
            <a:ext cx="5608185" cy="332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Caching Network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7505" y="2998426"/>
            <a:ext cx="82619" cy="149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3276592" y="1492616"/>
            <a:ext cx="678323" cy="469906"/>
            <a:chOff x="5872326" y="1378424"/>
            <a:chExt cx="502201" cy="300080"/>
          </a:xfrm>
        </p:grpSpPr>
        <p:sp>
          <p:nvSpPr>
            <p:cNvPr id="15" name="Star: 7 Points 14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72326" y="1407419"/>
              <a:ext cx="502201" cy="247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Remote</a:t>
              </a:r>
            </a:p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 Miss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96830" y="1492616"/>
            <a:ext cx="664488" cy="467870"/>
            <a:chOff x="5923128" y="1378424"/>
            <a:chExt cx="502803" cy="315927"/>
          </a:xfrm>
        </p:grpSpPr>
        <p:sp>
          <p:nvSpPr>
            <p:cNvPr id="18" name="Star: 7 Points 3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6313" y="143274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</a:rPr>
                <a:t>MISS</a:t>
              </a:r>
            </a:p>
          </p:txBody>
        </p:sp>
      </p:grpSp>
      <p:sp>
        <p:nvSpPr>
          <p:cNvPr id="8" name="Freeform 7"/>
          <p:cNvSpPr/>
          <p:nvPr/>
        </p:nvSpPr>
        <p:spPr>
          <a:xfrm>
            <a:off x="3934088" y="2060240"/>
            <a:ext cx="161364" cy="1016000"/>
          </a:xfrm>
          <a:custGeom>
            <a:avLst/>
            <a:gdLst>
              <a:gd name="connsiteX0" fmla="*/ 71718 w 119956"/>
              <a:gd name="connsiteY0" fmla="*/ 968188 h 968188"/>
              <a:gd name="connsiteX1" fmla="*/ 119529 w 119956"/>
              <a:gd name="connsiteY1" fmla="*/ 549835 h 968188"/>
              <a:gd name="connsiteX2" fmla="*/ 89647 w 119956"/>
              <a:gd name="connsiteY2" fmla="*/ 155388 h 968188"/>
              <a:gd name="connsiteX3" fmla="*/ 0 w 119956"/>
              <a:gd name="connsiteY3" fmla="*/ 0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56" h="968188">
                <a:moveTo>
                  <a:pt x="71718" y="968188"/>
                </a:moveTo>
                <a:cubicBezTo>
                  <a:pt x="94129" y="826745"/>
                  <a:pt x="116541" y="685302"/>
                  <a:pt x="119529" y="549835"/>
                </a:cubicBezTo>
                <a:cubicBezTo>
                  <a:pt x="122517" y="414368"/>
                  <a:pt x="109569" y="247027"/>
                  <a:pt x="89647" y="155388"/>
                </a:cubicBezTo>
                <a:cubicBezTo>
                  <a:pt x="69725" y="63749"/>
                  <a:pt x="34862" y="3187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6 -0.00062 L 0.25 -0.00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23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882000"/>
            <a:ext cx="5608185" cy="332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Caching Network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(CCN)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8345" y="3004486"/>
            <a:ext cx="82619" cy="149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1596830" y="1492616"/>
            <a:ext cx="664488" cy="467870"/>
            <a:chOff x="5923128" y="1378424"/>
            <a:chExt cx="502803" cy="315927"/>
          </a:xfrm>
        </p:grpSpPr>
        <p:sp>
          <p:nvSpPr>
            <p:cNvPr id="25" name="Star: 7 Points 3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46313" y="143274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</a:rPr>
                <a:t>MISS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76592" y="1492616"/>
            <a:ext cx="678323" cy="469906"/>
            <a:chOff x="5872326" y="1378424"/>
            <a:chExt cx="502201" cy="300080"/>
          </a:xfrm>
        </p:grpSpPr>
        <p:sp>
          <p:nvSpPr>
            <p:cNvPr id="28" name="Star: 7 Points 14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72326" y="1407419"/>
              <a:ext cx="502201" cy="247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Remote</a:t>
              </a:r>
            </a:p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 Miss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54717" y="1492617"/>
            <a:ext cx="646332" cy="476292"/>
            <a:chOff x="5884169" y="1378424"/>
            <a:chExt cx="478516" cy="304158"/>
          </a:xfrm>
        </p:grpSpPr>
        <p:sp>
          <p:nvSpPr>
            <p:cNvPr id="31" name="Star: 7 Points 14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84169" y="1407419"/>
              <a:ext cx="478516" cy="275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</a:rPr>
                <a:t>Remote</a:t>
              </a:r>
            </a:p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</a:rPr>
                <a:t> Hit</a:t>
              </a:r>
            </a:p>
          </p:txBody>
        </p:sp>
      </p:grpSp>
      <p:sp>
        <p:nvSpPr>
          <p:cNvPr id="33" name="Freeform 32"/>
          <p:cNvSpPr/>
          <p:nvPr/>
        </p:nvSpPr>
        <p:spPr>
          <a:xfrm>
            <a:off x="5725645" y="2055906"/>
            <a:ext cx="161364" cy="1016000"/>
          </a:xfrm>
          <a:custGeom>
            <a:avLst/>
            <a:gdLst>
              <a:gd name="connsiteX0" fmla="*/ 71718 w 119956"/>
              <a:gd name="connsiteY0" fmla="*/ 968188 h 968188"/>
              <a:gd name="connsiteX1" fmla="*/ 119529 w 119956"/>
              <a:gd name="connsiteY1" fmla="*/ 549835 h 968188"/>
              <a:gd name="connsiteX2" fmla="*/ 89647 w 119956"/>
              <a:gd name="connsiteY2" fmla="*/ 155388 h 968188"/>
              <a:gd name="connsiteX3" fmla="*/ 0 w 119956"/>
              <a:gd name="connsiteY3" fmla="*/ 0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56" h="968188">
                <a:moveTo>
                  <a:pt x="71718" y="968188"/>
                </a:moveTo>
                <a:cubicBezTo>
                  <a:pt x="94129" y="826745"/>
                  <a:pt x="116541" y="685302"/>
                  <a:pt x="119529" y="549835"/>
                </a:cubicBezTo>
                <a:cubicBezTo>
                  <a:pt x="122517" y="414368"/>
                  <a:pt x="109569" y="247027"/>
                  <a:pt x="89647" y="155388"/>
                </a:cubicBezTo>
                <a:cubicBezTo>
                  <a:pt x="69725" y="63749"/>
                  <a:pt x="34862" y="3187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0062 L 0.26204 -0.00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8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24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882000"/>
            <a:ext cx="5608185" cy="332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Caching Network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97492" y="1987650"/>
            <a:ext cx="82619" cy="14908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762211" y="2997662"/>
            <a:ext cx="82619" cy="149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725645" y="2055906"/>
            <a:ext cx="161364" cy="1016000"/>
          </a:xfrm>
          <a:custGeom>
            <a:avLst/>
            <a:gdLst>
              <a:gd name="connsiteX0" fmla="*/ 71718 w 119956"/>
              <a:gd name="connsiteY0" fmla="*/ 968188 h 968188"/>
              <a:gd name="connsiteX1" fmla="*/ 119529 w 119956"/>
              <a:gd name="connsiteY1" fmla="*/ 549835 h 968188"/>
              <a:gd name="connsiteX2" fmla="*/ 89647 w 119956"/>
              <a:gd name="connsiteY2" fmla="*/ 155388 h 968188"/>
              <a:gd name="connsiteX3" fmla="*/ 0 w 119956"/>
              <a:gd name="connsiteY3" fmla="*/ 0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56" h="968188">
                <a:moveTo>
                  <a:pt x="71718" y="968188"/>
                </a:moveTo>
                <a:cubicBezTo>
                  <a:pt x="94129" y="826745"/>
                  <a:pt x="116541" y="685302"/>
                  <a:pt x="119529" y="549835"/>
                </a:cubicBezTo>
                <a:cubicBezTo>
                  <a:pt x="122517" y="414368"/>
                  <a:pt x="109569" y="247027"/>
                  <a:pt x="89647" y="155388"/>
                </a:cubicBezTo>
                <a:cubicBezTo>
                  <a:pt x="69725" y="63749"/>
                  <a:pt x="34862" y="31874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1596830" y="1492616"/>
            <a:ext cx="664488" cy="467870"/>
            <a:chOff x="5923128" y="1378424"/>
            <a:chExt cx="502803" cy="315927"/>
          </a:xfrm>
        </p:grpSpPr>
        <p:sp>
          <p:nvSpPr>
            <p:cNvPr id="30" name="Star: 7 Points 3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6313" y="143274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</a:rPr>
                <a:t>MISS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76592" y="1492616"/>
            <a:ext cx="678323" cy="469906"/>
            <a:chOff x="5872326" y="1378424"/>
            <a:chExt cx="502201" cy="300080"/>
          </a:xfrm>
        </p:grpSpPr>
        <p:sp>
          <p:nvSpPr>
            <p:cNvPr id="33" name="Star: 7 Points 14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72326" y="1407419"/>
              <a:ext cx="502201" cy="247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Remote</a:t>
              </a:r>
            </a:p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 Miss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54717" y="1492617"/>
            <a:ext cx="646332" cy="476292"/>
            <a:chOff x="5884169" y="1378424"/>
            <a:chExt cx="478516" cy="304158"/>
          </a:xfrm>
        </p:grpSpPr>
        <p:sp>
          <p:nvSpPr>
            <p:cNvPr id="36" name="Star: 7 Points 14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84169" y="1407419"/>
              <a:ext cx="478516" cy="275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</a:rPr>
                <a:t>Remote</a:t>
              </a:r>
            </a:p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</a:rPr>
                <a:t> Hit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6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2.71605E-6 C 0.00671 -0.00092 0.05787 0.00155 0.06504 0.00062 C 0.06504 -0.00926 0.06388 -0.04815 0.06388 -0.04475 L 0.11597 -0.04475 C 0.11481 0.07377 0.11388 0.19229 0.11296 0.31111 L -0.06852 0.30957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1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25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" y="882000"/>
            <a:ext cx="5608185" cy="332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Caching Network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(CCN)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33548" y="3566145"/>
            <a:ext cx="82619" cy="14908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96830" y="1492616"/>
            <a:ext cx="664488" cy="467870"/>
            <a:chOff x="5923128" y="1378424"/>
            <a:chExt cx="502803" cy="315927"/>
          </a:xfrm>
        </p:grpSpPr>
        <p:sp>
          <p:nvSpPr>
            <p:cNvPr id="27" name="Star: 7 Points 3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6313" y="143274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</a:rPr>
                <a:t>MISS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592" y="1492616"/>
            <a:ext cx="678323" cy="469906"/>
            <a:chOff x="5872326" y="1378424"/>
            <a:chExt cx="502201" cy="300080"/>
          </a:xfrm>
        </p:grpSpPr>
        <p:sp>
          <p:nvSpPr>
            <p:cNvPr id="30" name="Star: 7 Points 14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72326" y="1407419"/>
              <a:ext cx="502201" cy="247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Remote</a:t>
              </a:r>
            </a:p>
            <a:p>
              <a:pPr algn="ctr"/>
              <a:r>
                <a:rPr lang="en-GB" sz="1100" b="1" dirty="0">
                  <a:solidFill>
                    <a:srgbClr val="FF0000"/>
                  </a:solidFill>
                </a:rPr>
                <a:t> Miss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54717" y="1492617"/>
            <a:ext cx="646332" cy="476292"/>
            <a:chOff x="5884169" y="1378424"/>
            <a:chExt cx="478516" cy="304158"/>
          </a:xfrm>
        </p:grpSpPr>
        <p:sp>
          <p:nvSpPr>
            <p:cNvPr id="33" name="Star: 7 Points 14"/>
            <p:cNvSpPr/>
            <p:nvPr/>
          </p:nvSpPr>
          <p:spPr>
            <a:xfrm>
              <a:off x="5923128" y="1378424"/>
              <a:ext cx="388961" cy="300080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84169" y="1407419"/>
              <a:ext cx="478516" cy="275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</a:rPr>
                <a:t>Remote</a:t>
              </a:r>
            </a:p>
            <a:p>
              <a:pPr algn="ctr"/>
              <a:r>
                <a:rPr lang="en-GB" sz="1100" b="1" dirty="0">
                  <a:solidFill>
                    <a:schemeClr val="accent1">
                      <a:lumMod val="50000"/>
                    </a:schemeClr>
                  </a:solidFill>
                </a:rPr>
                <a:t> Hit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8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0.00093 L -0.4419 0.00216 C -0.44283 -0.07747 -0.44283 -0.23241 -0.44283 -0.3089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-1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Speedup?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26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0527" y="1350627"/>
            <a:ext cx="5957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Reduced latency due to less congestion in L2 cache </a:t>
            </a:r>
            <a:r>
              <a:rPr lang="en-GB" sz="2000" dirty="0">
                <a:solidFill>
                  <a:srgbClr val="FF0000"/>
                </a:solidFill>
                <a:latin typeface="Centaur" panose="02030504050205020304" pitchFamily="18" charset="0"/>
              </a:rPr>
              <a:t>outstrips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the overhead of traversing the ring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Average memory latencies, therefore, are </a:t>
            </a:r>
            <a:r>
              <a:rPr lang="en-GB" sz="2000" dirty="0">
                <a:solidFill>
                  <a:srgbClr val="FF0000"/>
                </a:solidFill>
                <a:latin typeface="Centaur" panose="02030504050205020304" pitchFamily="18" charset="0"/>
              </a:rPr>
              <a:t>lower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with CCN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Detailed analytical model in the paper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paper …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27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1487" y="925397"/>
            <a:ext cx="59150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Centaur" panose="02030504050205020304" pitchFamily="18" charset="0"/>
              </a:rPr>
              <a:t>Request Throttling 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Centaur" panose="02030504050205020304" pitchFamily="18" charset="0"/>
              </a:rPr>
              <a:t>(</a:t>
            </a:r>
            <a:r>
              <a:rPr lang="en-GB" sz="1600" b="1" dirty="0">
                <a:solidFill>
                  <a:srgbClr val="FF0000"/>
                </a:solidFill>
                <a:latin typeface="Centaur" panose="02030504050205020304" pitchFamily="18" charset="0"/>
              </a:rPr>
              <a:t>CCN-RT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Centaur" panose="02030504050205020304" pitchFamily="18" charset="0"/>
              </a:rPr>
              <a:t>)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FF0000"/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Record </a:t>
            </a: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statistics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about the presence of inter-core reuse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When </a:t>
            </a: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no reuse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is detected, throttles requests </a:t>
            </a: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directly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to L2 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Maintains </a:t>
            </a: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low congestion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in the ring and minimizes ring overhead</a:t>
            </a:r>
          </a:p>
          <a:p>
            <a:pPr lvl="1">
              <a:buClr>
                <a:srgbClr val="C00000"/>
              </a:buClr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Centaur" panose="02030504050205020304" pitchFamily="18" charset="0"/>
              </a:rPr>
              <a:t>Memory Consistency 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GPUs employ </a:t>
            </a: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weak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memory consistency model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CCN </a:t>
            </a: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does not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further</a:t>
            </a: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weaken the existing memory model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28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1488" y="1150501"/>
            <a:ext cx="59573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Platform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GPGPU-Sim (v3.2.2)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GPUWattch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 (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McPAT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)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Benchmarks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Rodinia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Parboil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MapReduce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29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5" y="1121688"/>
            <a:ext cx="4571428" cy="190476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10138" y="1820495"/>
            <a:ext cx="566181" cy="560755"/>
            <a:chOff x="4910138" y="1534745"/>
            <a:chExt cx="566181" cy="560755"/>
          </a:xfrm>
        </p:grpSpPr>
        <p:sp>
          <p:nvSpPr>
            <p:cNvPr id="11" name="Rectangle 10"/>
            <p:cNvSpPr/>
            <p:nvPr/>
          </p:nvSpPr>
          <p:spPr>
            <a:xfrm>
              <a:off x="4910138" y="1534745"/>
              <a:ext cx="5661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0000"/>
                  </a:solidFill>
                  <a:latin typeface="Centaur" panose="02030504050205020304" pitchFamily="18" charset="0"/>
                </a:rPr>
                <a:t>14.7%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4980234" y="1752600"/>
              <a:ext cx="134691" cy="342900"/>
            </a:xfrm>
            <a:custGeom>
              <a:avLst/>
              <a:gdLst>
                <a:gd name="connsiteX0" fmla="*/ 77541 w 134691"/>
                <a:gd name="connsiteY0" fmla="*/ 0 h 342900"/>
                <a:gd name="connsiteX1" fmla="*/ 1341 w 134691"/>
                <a:gd name="connsiteY1" fmla="*/ 171450 h 342900"/>
                <a:gd name="connsiteX2" fmla="*/ 134691 w 134691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91" h="342900">
                  <a:moveTo>
                    <a:pt x="77541" y="0"/>
                  </a:moveTo>
                  <a:cubicBezTo>
                    <a:pt x="34678" y="57150"/>
                    <a:pt x="-8184" y="114300"/>
                    <a:pt x="1341" y="171450"/>
                  </a:cubicBezTo>
                  <a:cubicBezTo>
                    <a:pt x="10866" y="228600"/>
                    <a:pt x="110879" y="312738"/>
                    <a:pt x="134691" y="342900"/>
                  </a:cubicBezTo>
                </a:path>
              </a:pathLst>
            </a:custGeom>
            <a:noFill/>
            <a:ln>
              <a:solidFill>
                <a:srgbClr val="D50E0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979659" y="1320284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Speedup </a:t>
            </a:r>
            <a:endParaRPr lang="en-GB" b="1" dirty="0"/>
          </a:p>
        </p:txBody>
      </p:sp>
      <p:sp>
        <p:nvSpPr>
          <p:cNvPr id="18" name="Oval 17"/>
          <p:cNvSpPr/>
          <p:nvPr/>
        </p:nvSpPr>
        <p:spPr>
          <a:xfrm>
            <a:off x="1721955" y="1702077"/>
            <a:ext cx="357190" cy="113084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888149" y="2122826"/>
            <a:ext cx="357190" cy="71009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123915" y="2038350"/>
            <a:ext cx="357190" cy="78794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006877" y="2361372"/>
            <a:ext cx="357190" cy="604073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169761" y="2392847"/>
            <a:ext cx="408326" cy="54199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935303" y="1569525"/>
            <a:ext cx="1592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Memory-intensive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18621" y="1850831"/>
            <a:ext cx="1973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Non-memory-intensive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8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7" grpId="0" animBg="1"/>
      <p:bldP spid="28" grpId="0"/>
      <p:bldP spid="28" grpId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Multithreading on GPUs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3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1436723" y="1108661"/>
            <a:ext cx="4014795" cy="590316"/>
            <a:chOff x="1162050" y="1438274"/>
            <a:chExt cx="4014795" cy="590316"/>
          </a:xfrm>
        </p:grpSpPr>
        <p:sp>
          <p:nvSpPr>
            <p:cNvPr id="25" name="Rectangle 24"/>
            <p:cNvSpPr/>
            <p:nvPr/>
          </p:nvSpPr>
          <p:spPr>
            <a:xfrm>
              <a:off x="1162050" y="143827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71715" y="1438274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91045" y="144756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81380" y="144756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763" y="1705118"/>
            <a:ext cx="791661" cy="22191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48" y="1689686"/>
            <a:ext cx="791661" cy="22346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122" y="1714409"/>
            <a:ext cx="791661" cy="22189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000" y="1714409"/>
            <a:ext cx="791661" cy="221941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959634" y="3939733"/>
            <a:ext cx="5058395" cy="5708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59634" y="3924301"/>
            <a:ext cx="5058395" cy="126704"/>
          </a:xfrm>
          <a:prstGeom prst="rect">
            <a:avLst/>
          </a:prstGeom>
          <a:solidFill>
            <a:srgbClr val="D50E0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347125" y="3421489"/>
            <a:ext cx="125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D50E09"/>
                </a:solidFill>
              </a:rPr>
              <a:t>Bandwidth Bottleneck</a:t>
            </a:r>
          </a:p>
        </p:txBody>
      </p:sp>
      <p:pic>
        <p:nvPicPr>
          <p:cNvPr id="2" name="Graphic 1" descr="Arrow: Counterclockwise cur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29755" flipH="1">
            <a:off x="111883" y="1072533"/>
            <a:ext cx="1141885" cy="119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1" y="754372"/>
            <a:ext cx="91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Kernel</a:t>
            </a:r>
            <a:r>
              <a:rPr lang="en-GB" sz="2400" dirty="0">
                <a:latin typeface="Centaur" panose="02030504050205020304" pitchFamily="18" charset="0"/>
                <a:cs typeface="Nirmala UI Semilight" panose="020B0402040204020203" pitchFamily="34" charset="0"/>
              </a:rPr>
              <a:t> </a:t>
            </a:r>
          </a:p>
        </p:txBody>
      </p:sp>
      <p:pic>
        <p:nvPicPr>
          <p:cNvPr id="6" name="Graphic 5" descr="Arrow: Rotate right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32182" y="712199"/>
            <a:ext cx="464654" cy="464654"/>
          </a:xfrm>
          <a:prstGeom prst="rect">
            <a:avLst/>
          </a:prstGeom>
        </p:spPr>
      </p:pic>
      <p:pic>
        <p:nvPicPr>
          <p:cNvPr id="26" name="Graphic 25" descr="Arrow: Rotate right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41847" y="719899"/>
            <a:ext cx="464654" cy="464654"/>
          </a:xfrm>
          <a:prstGeom prst="rect">
            <a:avLst/>
          </a:prstGeom>
        </p:spPr>
      </p:pic>
      <p:pic>
        <p:nvPicPr>
          <p:cNvPr id="27" name="Graphic 26" descr="Arrow: Rotate right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51512" y="719899"/>
            <a:ext cx="464654" cy="464654"/>
          </a:xfrm>
          <a:prstGeom prst="rect">
            <a:avLst/>
          </a:prstGeom>
        </p:spPr>
      </p:pic>
      <p:pic>
        <p:nvPicPr>
          <p:cNvPr id="28" name="Graphic 27" descr="Arrow: Rotate right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24283" y="717968"/>
            <a:ext cx="464654" cy="4646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23161" y="2558233"/>
            <a:ext cx="1647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06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Latencies grow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Appear in </a:t>
            </a:r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critical</a:t>
            </a:r>
            <a:r>
              <a:rPr lang="en-GB" sz="1400" dirty="0">
                <a:solidFill>
                  <a:srgbClr val="00206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 path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8" y="1693001"/>
            <a:ext cx="791661" cy="2234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514" y="1694132"/>
            <a:ext cx="791661" cy="22346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674" y="1696316"/>
            <a:ext cx="791661" cy="22346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912" y="1706255"/>
            <a:ext cx="791661" cy="223461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284188" y="1756345"/>
            <a:ext cx="164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Memory-intensive</a:t>
            </a: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applications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185075" y="1926100"/>
            <a:ext cx="1242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Host CPU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to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GPU</a:t>
            </a:r>
            <a:endParaRPr lang="en-GB" sz="1400" dirty="0">
              <a:latin typeface="Centaur" panose="02030504050205020304" pitchFamily="18" charset="0"/>
              <a:cs typeface="Nirmala UI Semilight" panose="020B04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93342" y="663358"/>
            <a:ext cx="171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Hardware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entaur" panose="02030504050205020304" pitchFamily="18" charset="0"/>
                <a:cs typeface="Nirmala UI Semilight" panose="020B0402040204020203" pitchFamily="34" charset="0"/>
              </a:rPr>
              <a:t>Scheduler</a:t>
            </a:r>
            <a:endParaRPr lang="en-GB" sz="1400" dirty="0">
              <a:latin typeface="Centaur" panose="02030504050205020304" pitchFamily="18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30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5" y="1119425"/>
            <a:ext cx="4571428" cy="19047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81389" y="1310282"/>
            <a:ext cx="546945" cy="528043"/>
            <a:chOff x="4981389" y="3053357"/>
            <a:chExt cx="546945" cy="528043"/>
          </a:xfrm>
        </p:grpSpPr>
        <p:sp>
          <p:nvSpPr>
            <p:cNvPr id="14" name="Rectangle 13"/>
            <p:cNvSpPr/>
            <p:nvPr/>
          </p:nvSpPr>
          <p:spPr>
            <a:xfrm>
              <a:off x="4981389" y="3053357"/>
              <a:ext cx="5469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0000"/>
                  </a:solidFill>
                  <a:latin typeface="Centaur" panose="02030504050205020304" pitchFamily="18" charset="0"/>
                </a:rPr>
                <a:t>- 24%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267325" y="3248025"/>
              <a:ext cx="162158" cy="333375"/>
            </a:xfrm>
            <a:custGeom>
              <a:avLst/>
              <a:gdLst>
                <a:gd name="connsiteX0" fmla="*/ 0 w 162158"/>
                <a:gd name="connsiteY0" fmla="*/ 0 h 333375"/>
                <a:gd name="connsiteX1" fmla="*/ 161925 w 162158"/>
                <a:gd name="connsiteY1" fmla="*/ 133350 h 333375"/>
                <a:gd name="connsiteX2" fmla="*/ 28575 w 162158"/>
                <a:gd name="connsiteY2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158" h="333375">
                  <a:moveTo>
                    <a:pt x="0" y="0"/>
                  </a:moveTo>
                  <a:cubicBezTo>
                    <a:pt x="78581" y="38894"/>
                    <a:pt x="157163" y="77788"/>
                    <a:pt x="161925" y="133350"/>
                  </a:cubicBezTo>
                  <a:cubicBezTo>
                    <a:pt x="166688" y="188913"/>
                    <a:pt x="97631" y="261144"/>
                    <a:pt x="28575" y="333375"/>
                  </a:cubicBezTo>
                </a:path>
              </a:pathLst>
            </a:custGeom>
            <a:noFill/>
            <a:ln>
              <a:solidFill>
                <a:srgbClr val="D50E0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34582" y="1264115"/>
            <a:ext cx="230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Average Memory Latency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557215" y="3328139"/>
            <a:ext cx="3429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Overheads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Area: </a:t>
            </a:r>
            <a:r>
              <a:rPr lang="en-GB" sz="2000" dirty="0">
                <a:solidFill>
                  <a:srgbClr val="FF0000"/>
                </a:solidFill>
                <a:latin typeface="Centaur" panose="02030504050205020304" pitchFamily="18" charset="0"/>
              </a:rPr>
              <a:t>1.3%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Energy: </a:t>
            </a:r>
            <a:r>
              <a:rPr lang="en-GB" sz="2000" dirty="0">
                <a:solidFill>
                  <a:srgbClr val="FF0000"/>
                </a:solidFill>
                <a:latin typeface="Centaur" panose="02030504050205020304" pitchFamily="18" charset="0"/>
              </a:rPr>
              <a:t>2.5%</a:t>
            </a:r>
          </a:p>
        </p:txBody>
      </p:sp>
    </p:spTree>
    <p:extLst>
      <p:ext uri="{BB962C8B-B14F-4D97-AF65-F5344CB8AC3E}">
        <p14:creationId xmlns:p14="http://schemas.microsoft.com/office/powerpoint/2010/main" val="37365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Study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31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1568625"/>
            <a:ext cx="4571428" cy="190476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70704" y="1917420"/>
            <a:ext cx="471743" cy="545277"/>
            <a:chOff x="4663245" y="1575003"/>
            <a:chExt cx="471743" cy="545277"/>
          </a:xfrm>
        </p:grpSpPr>
        <p:sp>
          <p:nvSpPr>
            <p:cNvPr id="11" name="Rectangle 10"/>
            <p:cNvSpPr/>
            <p:nvPr/>
          </p:nvSpPr>
          <p:spPr>
            <a:xfrm>
              <a:off x="4663245" y="1575003"/>
              <a:ext cx="4603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0000"/>
                  </a:solidFill>
                  <a:latin typeface="Centaur" panose="02030504050205020304" pitchFamily="18" charset="0"/>
                </a:rPr>
                <a:t>22%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 flipH="1">
              <a:off x="4988441" y="1724507"/>
              <a:ext cx="146547" cy="395773"/>
            </a:xfrm>
            <a:custGeom>
              <a:avLst/>
              <a:gdLst>
                <a:gd name="connsiteX0" fmla="*/ 77541 w 134691"/>
                <a:gd name="connsiteY0" fmla="*/ 0 h 342900"/>
                <a:gd name="connsiteX1" fmla="*/ 1341 w 134691"/>
                <a:gd name="connsiteY1" fmla="*/ 171450 h 342900"/>
                <a:gd name="connsiteX2" fmla="*/ 134691 w 134691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91" h="342900">
                  <a:moveTo>
                    <a:pt x="77541" y="0"/>
                  </a:moveTo>
                  <a:cubicBezTo>
                    <a:pt x="34678" y="57150"/>
                    <a:pt x="-8184" y="114300"/>
                    <a:pt x="1341" y="171450"/>
                  </a:cubicBezTo>
                  <a:cubicBezTo>
                    <a:pt x="10866" y="228600"/>
                    <a:pt x="110879" y="312738"/>
                    <a:pt x="134691" y="342900"/>
                  </a:cubicBezTo>
                </a:path>
              </a:pathLst>
            </a:custGeom>
            <a:noFill/>
            <a:ln>
              <a:solidFill>
                <a:srgbClr val="D50E0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Oval 12"/>
          <p:cNvSpPr/>
          <p:nvPr/>
        </p:nvSpPr>
        <p:spPr>
          <a:xfrm>
            <a:off x="1771650" y="1762125"/>
            <a:ext cx="357190" cy="71009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979940" y="1762125"/>
            <a:ext cx="366667" cy="94297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218760" y="1971675"/>
            <a:ext cx="281805" cy="71009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4747783" y="2191970"/>
            <a:ext cx="490840" cy="494080"/>
            <a:chOff x="4747783" y="1458545"/>
            <a:chExt cx="490840" cy="494080"/>
          </a:xfrm>
        </p:grpSpPr>
        <p:sp>
          <p:nvSpPr>
            <p:cNvPr id="33" name="Rectangle 32"/>
            <p:cNvSpPr/>
            <p:nvPr/>
          </p:nvSpPr>
          <p:spPr>
            <a:xfrm>
              <a:off x="4747783" y="1458545"/>
              <a:ext cx="4908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0000"/>
                  </a:solidFill>
                  <a:latin typeface="Centaur" panose="02030504050205020304" pitchFamily="18" charset="0"/>
                </a:rPr>
                <a:t>8.6%</a:t>
              </a: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4970704" y="1708644"/>
              <a:ext cx="220421" cy="243981"/>
            </a:xfrm>
            <a:custGeom>
              <a:avLst/>
              <a:gdLst>
                <a:gd name="connsiteX0" fmla="*/ 0 w 209550"/>
                <a:gd name="connsiteY0" fmla="*/ 0 h 171450"/>
                <a:gd name="connsiteX1" fmla="*/ 209550 w 209550"/>
                <a:gd name="connsiteY1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171450">
                  <a:moveTo>
                    <a:pt x="0" y="0"/>
                  </a:moveTo>
                  <a:cubicBezTo>
                    <a:pt x="80169" y="70644"/>
                    <a:pt x="160338" y="141288"/>
                    <a:pt x="209550" y="171450"/>
                  </a:cubicBezTo>
                </a:path>
              </a:pathLst>
            </a:custGeom>
            <a:noFill/>
            <a:ln>
              <a:solidFill>
                <a:srgbClr val="D50E0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2894597" y="944377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Clustering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180002" y="4674165"/>
            <a:ext cx="65130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GB" sz="800" b="1" dirty="0" err="1">
                <a:solidFill>
                  <a:schemeClr val="accent1">
                    <a:lumMod val="50000"/>
                  </a:schemeClr>
                </a:solidFill>
              </a:rPr>
              <a:t>Keshtegar</a:t>
            </a:r>
            <a:r>
              <a:rPr lang="en-GB" sz="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800" b="1" i="1" dirty="0">
                <a:solidFill>
                  <a:schemeClr val="accent1">
                    <a:lumMod val="50000"/>
                  </a:schemeClr>
                </a:solidFill>
              </a:rPr>
              <a:t>et. al. </a:t>
            </a:r>
            <a:r>
              <a:rPr lang="en-GB" sz="800" dirty="0"/>
              <a:t>Cluster-based approach for improving graphics processing unit performance by inter streaming  multiprocessors locality, IET-CDT 2015</a:t>
            </a:r>
            <a:r>
              <a:rPr lang="en-GB" sz="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9005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Study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32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1584672"/>
            <a:ext cx="4571428" cy="190476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629663" y="2401520"/>
            <a:ext cx="466212" cy="389305"/>
            <a:chOff x="4696338" y="1572845"/>
            <a:chExt cx="466212" cy="389305"/>
          </a:xfrm>
        </p:grpSpPr>
        <p:sp>
          <p:nvSpPr>
            <p:cNvPr id="27" name="Rectangle 26"/>
            <p:cNvSpPr/>
            <p:nvPr/>
          </p:nvSpPr>
          <p:spPr>
            <a:xfrm>
              <a:off x="4696338" y="1572845"/>
              <a:ext cx="4603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0000"/>
                  </a:solidFill>
                  <a:latin typeface="Centaur" panose="02030504050205020304" pitchFamily="18" charset="0"/>
                </a:rPr>
                <a:t>10%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4953000" y="1790700"/>
              <a:ext cx="209550" cy="171450"/>
            </a:xfrm>
            <a:custGeom>
              <a:avLst/>
              <a:gdLst>
                <a:gd name="connsiteX0" fmla="*/ 0 w 209550"/>
                <a:gd name="connsiteY0" fmla="*/ 0 h 171450"/>
                <a:gd name="connsiteX1" fmla="*/ 209550 w 209550"/>
                <a:gd name="connsiteY1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171450">
                  <a:moveTo>
                    <a:pt x="0" y="0"/>
                  </a:moveTo>
                  <a:cubicBezTo>
                    <a:pt x="80169" y="70644"/>
                    <a:pt x="160338" y="141288"/>
                    <a:pt x="209550" y="171450"/>
                  </a:cubicBezTo>
                </a:path>
              </a:pathLst>
            </a:custGeom>
            <a:noFill/>
            <a:ln>
              <a:solidFill>
                <a:srgbClr val="D50E0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995863" y="2153870"/>
            <a:ext cx="566181" cy="560755"/>
            <a:chOff x="4910138" y="1534745"/>
            <a:chExt cx="566181" cy="560755"/>
          </a:xfrm>
        </p:grpSpPr>
        <p:sp>
          <p:nvSpPr>
            <p:cNvPr id="36" name="Rectangle 35"/>
            <p:cNvSpPr/>
            <p:nvPr/>
          </p:nvSpPr>
          <p:spPr>
            <a:xfrm>
              <a:off x="4910138" y="1534745"/>
              <a:ext cx="5661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0000"/>
                  </a:solidFill>
                  <a:latin typeface="Centaur" panose="02030504050205020304" pitchFamily="18" charset="0"/>
                </a:rPr>
                <a:t>14.7%</a:t>
              </a: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5069206" y="1752600"/>
              <a:ext cx="45719" cy="342900"/>
            </a:xfrm>
            <a:custGeom>
              <a:avLst/>
              <a:gdLst>
                <a:gd name="connsiteX0" fmla="*/ 77541 w 134691"/>
                <a:gd name="connsiteY0" fmla="*/ 0 h 342900"/>
                <a:gd name="connsiteX1" fmla="*/ 1341 w 134691"/>
                <a:gd name="connsiteY1" fmla="*/ 171450 h 342900"/>
                <a:gd name="connsiteX2" fmla="*/ 134691 w 134691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91" h="342900">
                  <a:moveTo>
                    <a:pt x="77541" y="0"/>
                  </a:moveTo>
                  <a:cubicBezTo>
                    <a:pt x="34678" y="57150"/>
                    <a:pt x="-8184" y="114300"/>
                    <a:pt x="1341" y="171450"/>
                  </a:cubicBezTo>
                  <a:cubicBezTo>
                    <a:pt x="10866" y="228600"/>
                    <a:pt x="110879" y="312738"/>
                    <a:pt x="134691" y="342900"/>
                  </a:cubicBezTo>
                </a:path>
              </a:pathLst>
            </a:custGeom>
            <a:noFill/>
            <a:ln>
              <a:solidFill>
                <a:srgbClr val="D50E0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04869" y="2339764"/>
            <a:ext cx="637615" cy="276999"/>
            <a:chOff x="5304869" y="3616114"/>
            <a:chExt cx="637615" cy="276999"/>
          </a:xfrm>
        </p:grpSpPr>
        <p:sp>
          <p:nvSpPr>
            <p:cNvPr id="41" name="Rectangle 40"/>
            <p:cNvSpPr/>
            <p:nvPr/>
          </p:nvSpPr>
          <p:spPr>
            <a:xfrm>
              <a:off x="5482102" y="3616114"/>
              <a:ext cx="4603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0000"/>
                  </a:solidFill>
                  <a:latin typeface="Centaur" panose="02030504050205020304" pitchFamily="18" charset="0"/>
                </a:rPr>
                <a:t>24%</a:t>
              </a:r>
            </a:p>
          </p:txBody>
        </p:sp>
        <p:cxnSp>
          <p:nvCxnSpPr>
            <p:cNvPr id="47" name="Straight Arrow Connector 46"/>
            <p:cNvCxnSpPr>
              <a:cxnSpLocks/>
            </p:cNvCxnSpPr>
            <p:nvPr/>
          </p:nvCxnSpPr>
          <p:spPr>
            <a:xfrm flipH="1">
              <a:off x="5304869" y="3813403"/>
              <a:ext cx="234734" cy="797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2564204" y="943178"/>
            <a:ext cx="165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2x L2 Bandwidth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826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33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2901" y="797723"/>
            <a:ext cx="60436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Problem :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High congestion between L1 and L2 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Congestion leads to high memory latencies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High latencies appear in the critical path for memory-intensive applications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Observation :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Considerable inter-core reuse in GPGPU applications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GPUs can tolerate reuse latencies gracefully up to 80 cycles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An aggressive policy/network to fetch sharers is an overkill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Centaur" panose="02030504050205020304" pitchFamily="18" charset="0"/>
              </a:rPr>
              <a:t>Proposal :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Propose a ring-based Cooperative Caching Network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Trades-off higher latencies for simplicity and cost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Reduces congestion in the L1-L2 access path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Lower average memory latencies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2040982"/>
            <a:ext cx="633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746937" y="2714817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</p:spPr>
        <p:txBody>
          <a:bodyPr/>
          <a:lstStyle/>
          <a:p>
            <a:fld id="{0824A976-D0F2-49D4-B4D6-867279AC101E}" type="slidenum">
              <a:rPr lang="en-GB" smtClean="0"/>
              <a:t>34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5478" y="2799439"/>
            <a:ext cx="633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Saumay Dublish</a:t>
            </a:r>
          </a:p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saumay.dublish@ed.ac.uk</a:t>
            </a:r>
          </a:p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http://homepages.inf.ed.ac.uk/s1433370/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3" y="4204621"/>
            <a:ext cx="3574085" cy="524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45" y="4173514"/>
            <a:ext cx="2668772" cy="6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0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Deeper Memory Hierarchy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4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1436723" y="1108661"/>
            <a:ext cx="4014795" cy="581576"/>
            <a:chOff x="1162050" y="1438274"/>
            <a:chExt cx="4014795" cy="581576"/>
          </a:xfrm>
        </p:grpSpPr>
        <p:sp>
          <p:nvSpPr>
            <p:cNvPr id="25" name="Rectangle 24"/>
            <p:cNvSpPr/>
            <p:nvPr/>
          </p:nvSpPr>
          <p:spPr>
            <a:xfrm>
              <a:off x="1162050" y="143827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71715" y="1438274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91045" y="1438274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7579" y="143882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959634" y="3939733"/>
            <a:ext cx="5058395" cy="5708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6723" y="2955851"/>
            <a:ext cx="4014795" cy="5528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0715" y="2031383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330" y="1669318"/>
            <a:ext cx="791520" cy="35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616790" y="2031382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45" y="1673599"/>
            <a:ext cx="791520" cy="35143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742865" y="2020821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141" y="1677979"/>
            <a:ext cx="791520" cy="35143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832791" y="2031383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406" y="1679949"/>
            <a:ext cx="791520" cy="351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189" y="2488582"/>
            <a:ext cx="598349" cy="4851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88" y="2490551"/>
            <a:ext cx="598349" cy="4851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203" y="2480942"/>
            <a:ext cx="598349" cy="4851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991" y="2484461"/>
            <a:ext cx="598349" cy="485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891" y="3492842"/>
            <a:ext cx="498624" cy="45044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748" y="3500793"/>
            <a:ext cx="498624" cy="4504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475" y="3503221"/>
            <a:ext cx="498624" cy="45044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229" y="3500793"/>
            <a:ext cx="498624" cy="450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98" y="2111492"/>
            <a:ext cx="131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Bandwidth filtering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512" y="3025390"/>
            <a:ext cx="131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Bandwidth filtering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436723" y="2947190"/>
            <a:ext cx="4014795" cy="96967"/>
          </a:xfrm>
          <a:prstGeom prst="rect">
            <a:avLst/>
          </a:prstGeom>
          <a:solidFill>
            <a:srgbClr val="D50E0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5294698" y="2282872"/>
            <a:ext cx="1930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High L1 miss rates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31702" y="1833778"/>
            <a:ext cx="193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50000"/>
                  </a:schemeClr>
                </a:solidFill>
              </a:rPr>
              <a:t>Small L1s</a:t>
            </a:r>
          </a:p>
          <a:p>
            <a:pPr algn="ctr"/>
            <a:r>
              <a:rPr lang="en-GB" sz="1200" b="1" dirty="0">
                <a:solidFill>
                  <a:schemeClr val="tx2">
                    <a:lumMod val="50000"/>
                  </a:schemeClr>
                </a:solidFill>
              </a:rPr>
              <a:t>High multithreading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44515" y="2854602"/>
            <a:ext cx="125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D50E09"/>
                </a:solidFill>
              </a:rPr>
              <a:t>Bandwidth Bottleneck</a:t>
            </a:r>
          </a:p>
        </p:txBody>
      </p:sp>
    </p:spTree>
    <p:extLst>
      <p:ext uri="{BB962C8B-B14F-4D97-AF65-F5344CB8AC3E}">
        <p14:creationId xmlns:p14="http://schemas.microsoft.com/office/powerpoint/2010/main" val="19993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5" grpId="0" animBg="1"/>
      <p:bldP spid="38" grpId="0" animBg="1"/>
      <p:bldP spid="41" grpId="0" animBg="1"/>
      <p:bldP spid="11" grpId="0"/>
      <p:bldP spid="58" grpId="0"/>
      <p:bldP spid="59" grpId="0" animBg="1"/>
      <p:bldP spid="45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Deeper Memory Hierarchy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5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1436723" y="1108661"/>
            <a:ext cx="4014795" cy="581576"/>
            <a:chOff x="1162050" y="1438274"/>
            <a:chExt cx="4014795" cy="581576"/>
          </a:xfrm>
        </p:grpSpPr>
        <p:sp>
          <p:nvSpPr>
            <p:cNvPr id="25" name="Rectangle 24"/>
            <p:cNvSpPr/>
            <p:nvPr/>
          </p:nvSpPr>
          <p:spPr>
            <a:xfrm>
              <a:off x="1162050" y="143827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71715" y="1438274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91045" y="1438274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7579" y="143882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959634" y="3939733"/>
            <a:ext cx="5058395" cy="5708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6723" y="2955851"/>
            <a:ext cx="4014795" cy="5528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0715" y="2031383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330" y="1669318"/>
            <a:ext cx="791520" cy="35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616790" y="2031382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45" y="1673599"/>
            <a:ext cx="791520" cy="35143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742865" y="2020821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141" y="1677979"/>
            <a:ext cx="791520" cy="35143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832791" y="2031383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406" y="1679949"/>
            <a:ext cx="791520" cy="351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189" y="2488582"/>
            <a:ext cx="598349" cy="4851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88" y="2490551"/>
            <a:ext cx="598349" cy="4851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203" y="2480942"/>
            <a:ext cx="598349" cy="48514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991" y="2484461"/>
            <a:ext cx="598349" cy="485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891" y="3492842"/>
            <a:ext cx="498624" cy="45044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748" y="3500793"/>
            <a:ext cx="498624" cy="4504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475" y="3503221"/>
            <a:ext cx="498624" cy="45044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229" y="3500793"/>
            <a:ext cx="498624" cy="450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98" y="2111492"/>
            <a:ext cx="131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Bandwidth filtering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512" y="3025390"/>
            <a:ext cx="131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Bandwidth filtering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436723" y="2947190"/>
            <a:ext cx="4014795" cy="96967"/>
          </a:xfrm>
          <a:prstGeom prst="rect">
            <a:avLst/>
          </a:prstGeom>
          <a:solidFill>
            <a:srgbClr val="D50E0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5231702" y="1833778"/>
            <a:ext cx="193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50000"/>
                  </a:schemeClr>
                </a:solidFill>
              </a:rPr>
              <a:t>Small L1s</a:t>
            </a:r>
          </a:p>
          <a:p>
            <a:pPr algn="ctr"/>
            <a:r>
              <a:rPr lang="en-GB" sz="1200" b="1" dirty="0">
                <a:solidFill>
                  <a:schemeClr val="tx2">
                    <a:lumMod val="50000"/>
                  </a:schemeClr>
                </a:solidFill>
              </a:rPr>
              <a:t>High multithreading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4698" y="2282872"/>
            <a:ext cx="1930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High L1 miss rates</a:t>
            </a:r>
          </a:p>
        </p:txBody>
      </p:sp>
      <p:sp>
        <p:nvSpPr>
          <p:cNvPr id="40" name="Freeform: Shape 39"/>
          <p:cNvSpPr/>
          <p:nvPr/>
        </p:nvSpPr>
        <p:spPr>
          <a:xfrm>
            <a:off x="4561397" y="1304925"/>
            <a:ext cx="267778" cy="1007851"/>
          </a:xfrm>
          <a:custGeom>
            <a:avLst/>
            <a:gdLst>
              <a:gd name="connsiteX0" fmla="*/ 191578 w 267778"/>
              <a:gd name="connsiteY0" fmla="*/ 0 h 828675"/>
              <a:gd name="connsiteX1" fmla="*/ 1078 w 267778"/>
              <a:gd name="connsiteY1" fmla="*/ 609600 h 828675"/>
              <a:gd name="connsiteX2" fmla="*/ 267778 w 267778"/>
              <a:gd name="connsiteY2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78" h="828675">
                <a:moveTo>
                  <a:pt x="191578" y="0"/>
                </a:moveTo>
                <a:cubicBezTo>
                  <a:pt x="89978" y="235744"/>
                  <a:pt x="-11622" y="471488"/>
                  <a:pt x="1078" y="609600"/>
                </a:cubicBezTo>
                <a:cubicBezTo>
                  <a:pt x="13778" y="747712"/>
                  <a:pt x="221741" y="790575"/>
                  <a:pt x="267778" y="82867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/>
          <p:cNvSpPr/>
          <p:nvPr/>
        </p:nvSpPr>
        <p:spPr>
          <a:xfrm>
            <a:off x="4598181" y="2324100"/>
            <a:ext cx="507219" cy="1038225"/>
          </a:xfrm>
          <a:custGeom>
            <a:avLst/>
            <a:gdLst>
              <a:gd name="connsiteX0" fmla="*/ 202419 w 507219"/>
              <a:gd name="connsiteY0" fmla="*/ 0 h 1038225"/>
              <a:gd name="connsiteX1" fmla="*/ 11919 w 507219"/>
              <a:gd name="connsiteY1" fmla="*/ 419100 h 1038225"/>
              <a:gd name="connsiteX2" fmla="*/ 507219 w 507219"/>
              <a:gd name="connsiteY2" fmla="*/ 103822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219" h="1038225">
                <a:moveTo>
                  <a:pt x="202419" y="0"/>
                </a:moveTo>
                <a:cubicBezTo>
                  <a:pt x="81769" y="123031"/>
                  <a:pt x="-38881" y="246063"/>
                  <a:pt x="11919" y="419100"/>
                </a:cubicBezTo>
                <a:cubicBezTo>
                  <a:pt x="62719" y="592137"/>
                  <a:pt x="284969" y="815181"/>
                  <a:pt x="507219" y="1038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/>
          <p:cNvSpPr/>
          <p:nvPr/>
        </p:nvSpPr>
        <p:spPr>
          <a:xfrm>
            <a:off x="5340010" y="2324099"/>
            <a:ext cx="347160" cy="1010360"/>
          </a:xfrm>
          <a:custGeom>
            <a:avLst/>
            <a:gdLst>
              <a:gd name="connsiteX0" fmla="*/ 66675 w 286495"/>
              <a:gd name="connsiteY0" fmla="*/ 1028700 h 1028700"/>
              <a:gd name="connsiteX1" fmla="*/ 285750 w 286495"/>
              <a:gd name="connsiteY1" fmla="*/ 219075 h 1028700"/>
              <a:gd name="connsiteX2" fmla="*/ 0 w 286495"/>
              <a:gd name="connsiteY2" fmla="*/ 0 h 1028700"/>
              <a:gd name="connsiteX3" fmla="*/ 0 w 286495"/>
              <a:gd name="connsiteY3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95" h="1028700">
                <a:moveTo>
                  <a:pt x="66675" y="1028700"/>
                </a:moveTo>
                <a:cubicBezTo>
                  <a:pt x="181769" y="709612"/>
                  <a:pt x="296863" y="390525"/>
                  <a:pt x="285750" y="219075"/>
                </a:cubicBezTo>
                <a:cubicBezTo>
                  <a:pt x="274638" y="4762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8" name="Freeform: Shape 47"/>
          <p:cNvSpPr/>
          <p:nvPr/>
        </p:nvSpPr>
        <p:spPr>
          <a:xfrm>
            <a:off x="5400675" y="1457325"/>
            <a:ext cx="390578" cy="837635"/>
          </a:xfrm>
          <a:custGeom>
            <a:avLst/>
            <a:gdLst>
              <a:gd name="connsiteX0" fmla="*/ 0 w 390578"/>
              <a:gd name="connsiteY0" fmla="*/ 733425 h 733425"/>
              <a:gd name="connsiteX1" fmla="*/ 390525 w 390578"/>
              <a:gd name="connsiteY1" fmla="*/ 104775 h 733425"/>
              <a:gd name="connsiteX2" fmla="*/ 28575 w 390578"/>
              <a:gd name="connsiteY2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78" h="733425">
                <a:moveTo>
                  <a:pt x="0" y="733425"/>
                </a:moveTo>
                <a:cubicBezTo>
                  <a:pt x="192881" y="480218"/>
                  <a:pt x="385763" y="227012"/>
                  <a:pt x="390525" y="104775"/>
                </a:cubicBezTo>
                <a:cubicBezTo>
                  <a:pt x="395287" y="-17462"/>
                  <a:pt x="80962" y="14287"/>
                  <a:pt x="28575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303992" y="964592"/>
            <a:ext cx="1818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L2 roundtrip latency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̴ </a:t>
            </a:r>
            <a:r>
              <a:rPr lang="en-GB" b="1" dirty="0">
                <a:solidFill>
                  <a:srgbClr val="FF0000"/>
                </a:solidFill>
              </a:rPr>
              <a:t>300 cycles</a:t>
            </a:r>
          </a:p>
          <a:p>
            <a:pPr algn="ctr"/>
            <a:r>
              <a:rPr lang="en-GB" sz="1200" b="1" dirty="0"/>
              <a:t>(</a:t>
            </a:r>
            <a:r>
              <a:rPr lang="en-GB" sz="1200" b="1" dirty="0">
                <a:solidFill>
                  <a:srgbClr val="FF0000"/>
                </a:solidFill>
              </a:rPr>
              <a:t>2-3x</a:t>
            </a:r>
            <a:r>
              <a:rPr lang="en-GB" sz="1200" b="1" dirty="0"/>
              <a:t> higher)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44515" y="2854602"/>
            <a:ext cx="125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D50E09"/>
                </a:solidFill>
              </a:rPr>
              <a:t>Bandwidth Bottleneck</a:t>
            </a:r>
          </a:p>
        </p:txBody>
      </p:sp>
    </p:spTree>
    <p:extLst>
      <p:ext uri="{BB962C8B-B14F-4D97-AF65-F5344CB8AC3E}">
        <p14:creationId xmlns:p14="http://schemas.microsoft.com/office/powerpoint/2010/main" val="23521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7" grpId="0" animBg="1"/>
      <p:bldP spid="48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Deeper Memory Hierarchy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6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1436723" y="1108661"/>
            <a:ext cx="4014795" cy="581576"/>
            <a:chOff x="1162050" y="1438274"/>
            <a:chExt cx="4014795" cy="581576"/>
          </a:xfrm>
        </p:grpSpPr>
        <p:sp>
          <p:nvSpPr>
            <p:cNvPr id="25" name="Rectangle 24"/>
            <p:cNvSpPr/>
            <p:nvPr/>
          </p:nvSpPr>
          <p:spPr>
            <a:xfrm>
              <a:off x="1162050" y="143827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71715" y="1438274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91045" y="1438274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7579" y="1438825"/>
              <a:ext cx="685800" cy="5810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959634" y="3939733"/>
            <a:ext cx="5058395" cy="5708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6723" y="2955851"/>
            <a:ext cx="4014795" cy="5528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0715" y="2031383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330" y="1669318"/>
            <a:ext cx="791520" cy="35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616790" y="2031382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45" y="1673599"/>
            <a:ext cx="791520" cy="35143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742865" y="2020821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141" y="1677979"/>
            <a:ext cx="791520" cy="35143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832791" y="2031383"/>
            <a:ext cx="577815" cy="4678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406" y="1679949"/>
            <a:ext cx="791520" cy="351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891" y="3492842"/>
            <a:ext cx="498624" cy="45044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748" y="3500793"/>
            <a:ext cx="498624" cy="4504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475" y="3503221"/>
            <a:ext cx="498624" cy="45044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229" y="3500793"/>
            <a:ext cx="498624" cy="450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98" y="2111492"/>
            <a:ext cx="131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Bandwidth filtering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512" y="3025390"/>
            <a:ext cx="131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Bandwidth filtering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44515" y="2854602"/>
            <a:ext cx="125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D50E09"/>
                </a:solidFill>
              </a:rPr>
              <a:t>Bandwidth Bottleneck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31702" y="1833778"/>
            <a:ext cx="193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50000"/>
                  </a:schemeClr>
                </a:solidFill>
              </a:rPr>
              <a:t>Small L1s</a:t>
            </a:r>
          </a:p>
          <a:p>
            <a:pPr algn="ctr"/>
            <a:r>
              <a:rPr lang="en-GB" sz="1200" b="1" dirty="0">
                <a:solidFill>
                  <a:schemeClr val="tx2">
                    <a:lumMod val="50000"/>
                  </a:schemeClr>
                </a:solidFill>
              </a:rPr>
              <a:t>High multithreading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4698" y="2282872"/>
            <a:ext cx="1930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High L1 miss rates</a:t>
            </a:r>
          </a:p>
        </p:txBody>
      </p:sp>
      <p:sp>
        <p:nvSpPr>
          <p:cNvPr id="40" name="Freeform: Shape 39"/>
          <p:cNvSpPr/>
          <p:nvPr/>
        </p:nvSpPr>
        <p:spPr>
          <a:xfrm>
            <a:off x="4561397" y="1304925"/>
            <a:ext cx="267778" cy="1007851"/>
          </a:xfrm>
          <a:custGeom>
            <a:avLst/>
            <a:gdLst>
              <a:gd name="connsiteX0" fmla="*/ 191578 w 267778"/>
              <a:gd name="connsiteY0" fmla="*/ 0 h 828675"/>
              <a:gd name="connsiteX1" fmla="*/ 1078 w 267778"/>
              <a:gd name="connsiteY1" fmla="*/ 609600 h 828675"/>
              <a:gd name="connsiteX2" fmla="*/ 267778 w 267778"/>
              <a:gd name="connsiteY2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78" h="828675">
                <a:moveTo>
                  <a:pt x="191578" y="0"/>
                </a:moveTo>
                <a:cubicBezTo>
                  <a:pt x="89978" y="235744"/>
                  <a:pt x="-11622" y="471488"/>
                  <a:pt x="1078" y="609600"/>
                </a:cubicBezTo>
                <a:cubicBezTo>
                  <a:pt x="13778" y="747712"/>
                  <a:pt x="221741" y="790575"/>
                  <a:pt x="267778" y="82867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/>
          <p:cNvSpPr/>
          <p:nvPr/>
        </p:nvSpPr>
        <p:spPr>
          <a:xfrm>
            <a:off x="5340010" y="2324099"/>
            <a:ext cx="347160" cy="1010360"/>
          </a:xfrm>
          <a:custGeom>
            <a:avLst/>
            <a:gdLst>
              <a:gd name="connsiteX0" fmla="*/ 66675 w 286495"/>
              <a:gd name="connsiteY0" fmla="*/ 1028700 h 1028700"/>
              <a:gd name="connsiteX1" fmla="*/ 285750 w 286495"/>
              <a:gd name="connsiteY1" fmla="*/ 219075 h 1028700"/>
              <a:gd name="connsiteX2" fmla="*/ 0 w 286495"/>
              <a:gd name="connsiteY2" fmla="*/ 0 h 1028700"/>
              <a:gd name="connsiteX3" fmla="*/ 0 w 286495"/>
              <a:gd name="connsiteY3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95" h="1028700">
                <a:moveTo>
                  <a:pt x="66675" y="1028700"/>
                </a:moveTo>
                <a:cubicBezTo>
                  <a:pt x="181769" y="709612"/>
                  <a:pt x="296863" y="390525"/>
                  <a:pt x="285750" y="219075"/>
                </a:cubicBezTo>
                <a:cubicBezTo>
                  <a:pt x="274638" y="4762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8" name="Freeform: Shape 47"/>
          <p:cNvSpPr/>
          <p:nvPr/>
        </p:nvSpPr>
        <p:spPr>
          <a:xfrm>
            <a:off x="5400675" y="1457325"/>
            <a:ext cx="390578" cy="837635"/>
          </a:xfrm>
          <a:custGeom>
            <a:avLst/>
            <a:gdLst>
              <a:gd name="connsiteX0" fmla="*/ 0 w 390578"/>
              <a:gd name="connsiteY0" fmla="*/ 733425 h 733425"/>
              <a:gd name="connsiteX1" fmla="*/ 390525 w 390578"/>
              <a:gd name="connsiteY1" fmla="*/ 104775 h 733425"/>
              <a:gd name="connsiteX2" fmla="*/ 28575 w 390578"/>
              <a:gd name="connsiteY2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78" h="733425">
                <a:moveTo>
                  <a:pt x="0" y="733425"/>
                </a:moveTo>
                <a:cubicBezTo>
                  <a:pt x="192881" y="480218"/>
                  <a:pt x="385763" y="227012"/>
                  <a:pt x="390525" y="104775"/>
                </a:cubicBezTo>
                <a:cubicBezTo>
                  <a:pt x="395287" y="-17462"/>
                  <a:pt x="80962" y="14287"/>
                  <a:pt x="28575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303992" y="964592"/>
            <a:ext cx="1818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L2 roundtrip latency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̴ </a:t>
            </a:r>
            <a:r>
              <a:rPr lang="en-GB" b="1" dirty="0">
                <a:solidFill>
                  <a:srgbClr val="FF0000"/>
                </a:solidFill>
              </a:rPr>
              <a:t>300 cycles</a:t>
            </a:r>
          </a:p>
          <a:p>
            <a:pPr algn="ctr"/>
            <a:r>
              <a:rPr lang="en-GB" sz="1200" b="1" dirty="0"/>
              <a:t>(</a:t>
            </a:r>
            <a:r>
              <a:rPr lang="en-GB" sz="1200" b="1" dirty="0">
                <a:solidFill>
                  <a:srgbClr val="FF0000"/>
                </a:solidFill>
              </a:rPr>
              <a:t>2-3x</a:t>
            </a:r>
            <a:r>
              <a:rPr lang="en-GB" sz="1200" b="1" dirty="0"/>
              <a:t> higher)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407" y="2491497"/>
            <a:ext cx="498624" cy="4755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88" y="2515504"/>
            <a:ext cx="498624" cy="4524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660" y="2490218"/>
            <a:ext cx="498624" cy="4669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890" y="2492885"/>
            <a:ext cx="498624" cy="46424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436723" y="2947190"/>
            <a:ext cx="4014795" cy="96967"/>
          </a:xfrm>
          <a:prstGeom prst="rect">
            <a:avLst/>
          </a:prstGeom>
          <a:solidFill>
            <a:srgbClr val="D50E0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502" y="2488566"/>
            <a:ext cx="290108" cy="4723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879" y="2501819"/>
            <a:ext cx="290108" cy="4723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752" y="2481942"/>
            <a:ext cx="290108" cy="4723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175" y="2481942"/>
            <a:ext cx="290108" cy="472351"/>
          </a:xfrm>
          <a:prstGeom prst="rect">
            <a:avLst/>
          </a:prstGeom>
        </p:spPr>
      </p:pic>
      <p:sp>
        <p:nvSpPr>
          <p:cNvPr id="45" name="Freeform: Shape 44"/>
          <p:cNvSpPr/>
          <p:nvPr/>
        </p:nvSpPr>
        <p:spPr>
          <a:xfrm>
            <a:off x="4598181" y="2324100"/>
            <a:ext cx="507219" cy="1038225"/>
          </a:xfrm>
          <a:custGeom>
            <a:avLst/>
            <a:gdLst>
              <a:gd name="connsiteX0" fmla="*/ 202419 w 507219"/>
              <a:gd name="connsiteY0" fmla="*/ 0 h 1038225"/>
              <a:gd name="connsiteX1" fmla="*/ 11919 w 507219"/>
              <a:gd name="connsiteY1" fmla="*/ 419100 h 1038225"/>
              <a:gd name="connsiteX2" fmla="*/ 507219 w 507219"/>
              <a:gd name="connsiteY2" fmla="*/ 103822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219" h="1038225">
                <a:moveTo>
                  <a:pt x="202419" y="0"/>
                </a:moveTo>
                <a:cubicBezTo>
                  <a:pt x="81769" y="123031"/>
                  <a:pt x="-38881" y="246063"/>
                  <a:pt x="11919" y="419100"/>
                </a:cubicBezTo>
                <a:cubicBezTo>
                  <a:pt x="62719" y="592137"/>
                  <a:pt x="284969" y="815181"/>
                  <a:pt x="507219" y="1038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605404" y="1145128"/>
            <a:ext cx="120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</a:rPr>
              <a:t>̴̴ </a:t>
            </a:r>
            <a:r>
              <a:rPr lang="en-GB" b="1" dirty="0">
                <a:solidFill>
                  <a:srgbClr val="00B050"/>
                </a:solidFill>
              </a:rPr>
              <a:t>200 cycles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10577" y="2857039"/>
            <a:ext cx="125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</a:rPr>
              <a:t>Reduce congestion</a:t>
            </a:r>
          </a:p>
        </p:txBody>
      </p:sp>
    </p:spTree>
    <p:extLst>
      <p:ext uri="{BB962C8B-B14F-4D97-AF65-F5344CB8AC3E}">
        <p14:creationId xmlns:p14="http://schemas.microsoft.com/office/powerpoint/2010/main" val="8532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7" grpId="0"/>
      <p:bldP spid="9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7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82959" y="1237359"/>
            <a:ext cx="5718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Observations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: </a:t>
            </a: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>Inter-core reuse </a:t>
            </a:r>
            <a:endParaRPr lang="en-GB" sz="1200" dirty="0">
              <a:solidFill>
                <a:srgbClr val="FF0000"/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Proposed Architecture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: </a:t>
            </a: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>Cooperative Caching Network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Results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: </a:t>
            </a: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>Reduced L2 Congestion, Lower Latencies, Speedup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Comparative study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: </a:t>
            </a: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>Increasing L2 banks, Clustered sharing</a:t>
            </a:r>
            <a:endParaRPr lang="en-GB" b="1" dirty="0">
              <a:solidFill>
                <a:srgbClr val="FF0000"/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95962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8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728" y="897113"/>
            <a:ext cx="5718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Graphics applications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Kernels work on </a:t>
            </a:r>
            <a:r>
              <a:rPr lang="en-GB" sz="2000" dirty="0">
                <a:solidFill>
                  <a:srgbClr val="FF0000"/>
                </a:solidFill>
                <a:latin typeface="Centaur" panose="02030504050205020304" pitchFamily="18" charset="0"/>
              </a:rPr>
              <a:t>independent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data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Thread-blocks execute in considerable </a:t>
            </a:r>
            <a:r>
              <a:rPr lang="en-GB" sz="2000" dirty="0">
                <a:solidFill>
                  <a:srgbClr val="FF0000"/>
                </a:solidFill>
                <a:latin typeface="Centaur" panose="02030504050205020304" pitchFamily="18" charset="0"/>
              </a:rPr>
              <a:t>isolation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727" y="2771995"/>
            <a:ext cx="60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General-purpose applications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	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Thread-blocks tend to </a:t>
            </a:r>
            <a:r>
              <a:rPr lang="en-GB" sz="2000" dirty="0">
                <a:solidFill>
                  <a:srgbClr val="FF0000"/>
                </a:solidFill>
                <a:latin typeface="Centaur" panose="02030504050205020304" pitchFamily="18" charset="0"/>
              </a:rPr>
              <a:t>share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data</a:t>
            </a:r>
            <a:endParaRPr lang="en-GB" sz="2000" dirty="0">
              <a:solidFill>
                <a:srgbClr val="FF0000"/>
              </a:solidFill>
              <a:latin typeface="Centaur" panose="02030504050205020304" pitchFamily="18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Thread-blocks scheduled on </a:t>
            </a:r>
            <a:r>
              <a:rPr lang="en-GB" sz="2000" dirty="0">
                <a:solidFill>
                  <a:srgbClr val="FF0000"/>
                </a:solidFill>
                <a:latin typeface="Centaur" panose="02030504050205020304" pitchFamily="18" charset="0"/>
              </a:rPr>
              <a:t>different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 cores lead to </a:t>
            </a:r>
            <a:r>
              <a:rPr lang="en-GB" sz="2000" dirty="0">
                <a:solidFill>
                  <a:srgbClr val="FF0000"/>
                </a:solidFill>
                <a:latin typeface="Centaur" panose="02030504050205020304" pitchFamily="18" charset="0"/>
              </a:rPr>
              <a:t>inter-core reuse</a:t>
            </a:r>
          </a:p>
        </p:txBody>
      </p:sp>
    </p:spTree>
    <p:extLst>
      <p:ext uri="{BB962C8B-B14F-4D97-AF65-F5344CB8AC3E}">
        <p14:creationId xmlns:p14="http://schemas.microsoft.com/office/powerpoint/2010/main" val="66556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05" y="190919"/>
            <a:ext cx="633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Inter-core Reuse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42901" y="714139"/>
            <a:ext cx="540931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0"/>
            <a:ext cx="714139" cy="714139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A976-D0F2-49D4-B4D6-867279AC101E}" type="slidenum">
              <a:rPr lang="en-GB" smtClean="0"/>
              <a:t>9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Cooperative Caching for GPUs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24/01/2017</a:t>
            </a:r>
            <a:endParaRPr lang="en-GB"/>
          </a:p>
        </p:txBody>
      </p:sp>
      <p:grpSp>
        <p:nvGrpSpPr>
          <p:cNvPr id="205" name="Group 204"/>
          <p:cNvGrpSpPr/>
          <p:nvPr/>
        </p:nvGrpSpPr>
        <p:grpSpPr>
          <a:xfrm>
            <a:off x="2348609" y="1623017"/>
            <a:ext cx="2519919" cy="2223953"/>
            <a:chOff x="1858287" y="1586410"/>
            <a:chExt cx="2519919" cy="2223953"/>
          </a:xfrm>
        </p:grpSpPr>
        <p:sp>
          <p:nvSpPr>
            <p:cNvPr id="2" name="Oval 1"/>
            <p:cNvSpPr/>
            <p:nvPr/>
          </p:nvSpPr>
          <p:spPr>
            <a:xfrm>
              <a:off x="1858287" y="2002171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858287" y="2529120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461295" y="2002170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461295" y="2529120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3127602" y="2002170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127602" y="2529120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793909" y="2002169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793909" y="2529119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218757" y="1586412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218757" y="2113361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2821765" y="1586411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2821765" y="2113361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3488072" y="1586411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3488072" y="2113361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4154379" y="1586410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4154379" y="2113360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>
              <a:cxnSpLocks/>
              <a:stCxn id="2" idx="7"/>
              <a:endCxn id="70" idx="3"/>
            </p:cNvCxnSpPr>
            <p:nvPr/>
          </p:nvCxnSpPr>
          <p:spPr>
            <a:xfrm flipV="1">
              <a:off x="2040312" y="1767921"/>
              <a:ext cx="209676" cy="2653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cxnSpLocks/>
            </p:cNvCxnSpPr>
            <p:nvPr/>
          </p:nvCxnSpPr>
          <p:spPr>
            <a:xfrm flipV="1">
              <a:off x="2648474" y="1767921"/>
              <a:ext cx="209676" cy="2653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 flipV="1">
              <a:off x="3266405" y="1747450"/>
              <a:ext cx="209676" cy="2653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/>
            </p:cNvCxnSpPr>
            <p:nvPr/>
          </p:nvCxnSpPr>
          <p:spPr>
            <a:xfrm flipV="1">
              <a:off x="3972354" y="1762591"/>
              <a:ext cx="209676" cy="2653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cxnSpLocks/>
            </p:cNvCxnSpPr>
            <p:nvPr/>
          </p:nvCxnSpPr>
          <p:spPr>
            <a:xfrm flipV="1">
              <a:off x="2042441" y="2311794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/>
            </p:cNvCxnSpPr>
            <p:nvPr/>
          </p:nvCxnSpPr>
          <p:spPr>
            <a:xfrm flipV="1">
              <a:off x="2629248" y="2304062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cxnSpLocks/>
            </p:cNvCxnSpPr>
            <p:nvPr/>
          </p:nvCxnSpPr>
          <p:spPr>
            <a:xfrm flipV="1">
              <a:off x="3309627" y="2294226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</p:cNvCxnSpPr>
            <p:nvPr/>
          </p:nvCxnSpPr>
          <p:spPr>
            <a:xfrm flipV="1">
              <a:off x="3983254" y="2293885"/>
              <a:ext cx="209676" cy="2653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2" idx="4"/>
              <a:endCxn id="14" idx="0"/>
            </p:cNvCxnSpPr>
            <p:nvPr/>
          </p:nvCxnSpPr>
          <p:spPr>
            <a:xfrm>
              <a:off x="1964915" y="2214822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325385" y="1794196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928393" y="1778043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552441" y="2214822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580061" y="1794196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261007" y="1788676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218748" y="2214820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900537" y="2214820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cxnSpLocks/>
              <a:stCxn id="70" idx="6"/>
              <a:endCxn id="73" idx="2"/>
            </p:cNvCxnSpPr>
            <p:nvPr/>
          </p:nvCxnSpPr>
          <p:spPr>
            <a:xfrm flipV="1">
              <a:off x="2432013" y="1692737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cxnSpLocks/>
            </p:cNvCxnSpPr>
            <p:nvPr/>
          </p:nvCxnSpPr>
          <p:spPr>
            <a:xfrm flipV="1">
              <a:off x="3071529" y="1687870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cxnSpLocks/>
            </p:cNvCxnSpPr>
            <p:nvPr/>
          </p:nvCxnSpPr>
          <p:spPr>
            <a:xfrm flipV="1">
              <a:off x="3711961" y="1683526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cxnSpLocks/>
            </p:cNvCxnSpPr>
            <p:nvPr/>
          </p:nvCxnSpPr>
          <p:spPr>
            <a:xfrm flipV="1">
              <a:off x="2064909" y="2110927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cxnSpLocks/>
            </p:cNvCxnSpPr>
            <p:nvPr/>
          </p:nvCxnSpPr>
          <p:spPr>
            <a:xfrm flipV="1">
              <a:off x="2072098" y="2640310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cxnSpLocks/>
            </p:cNvCxnSpPr>
            <p:nvPr/>
          </p:nvCxnSpPr>
          <p:spPr>
            <a:xfrm flipV="1">
              <a:off x="2701648" y="2101234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cxnSpLocks/>
            </p:cNvCxnSpPr>
            <p:nvPr/>
          </p:nvCxnSpPr>
          <p:spPr>
            <a:xfrm flipV="1">
              <a:off x="2701648" y="2635443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cxnSpLocks/>
            </p:cNvCxnSpPr>
            <p:nvPr/>
          </p:nvCxnSpPr>
          <p:spPr>
            <a:xfrm flipV="1">
              <a:off x="3371243" y="2100960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cxnSpLocks/>
            </p:cNvCxnSpPr>
            <p:nvPr/>
          </p:nvCxnSpPr>
          <p:spPr>
            <a:xfrm flipV="1">
              <a:off x="3360742" y="2632253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cxnSpLocks/>
            </p:cNvCxnSpPr>
            <p:nvPr/>
          </p:nvCxnSpPr>
          <p:spPr>
            <a:xfrm flipV="1">
              <a:off x="3053245" y="2225059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cxnSpLocks/>
            </p:cNvCxnSpPr>
            <p:nvPr/>
          </p:nvCxnSpPr>
          <p:spPr>
            <a:xfrm flipV="1">
              <a:off x="2423906" y="2229080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cxnSpLocks/>
            </p:cNvCxnSpPr>
            <p:nvPr/>
          </p:nvCxnSpPr>
          <p:spPr>
            <a:xfrm flipV="1">
              <a:off x="3722519" y="2229039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5" name="Oval 134"/>
            <p:cNvSpPr/>
            <p:nvPr/>
          </p:nvSpPr>
          <p:spPr>
            <a:xfrm>
              <a:off x="1868858" y="3070763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>
              <a:off x="1868858" y="3597712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/>
            <p:cNvSpPr/>
            <p:nvPr/>
          </p:nvSpPr>
          <p:spPr>
            <a:xfrm>
              <a:off x="2471866" y="3070762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/>
            <p:cNvSpPr/>
            <p:nvPr/>
          </p:nvSpPr>
          <p:spPr>
            <a:xfrm>
              <a:off x="2471866" y="3597712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8173" y="3070762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8173" y="3597712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/>
            <p:cNvSpPr/>
            <p:nvPr/>
          </p:nvSpPr>
          <p:spPr>
            <a:xfrm>
              <a:off x="3804480" y="3070761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/>
            <p:cNvSpPr/>
            <p:nvPr/>
          </p:nvSpPr>
          <p:spPr>
            <a:xfrm>
              <a:off x="3804480" y="3597711"/>
              <a:ext cx="213256" cy="2126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>
              <a:off x="2229328" y="2655004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/>
            <p:cNvSpPr/>
            <p:nvPr/>
          </p:nvSpPr>
          <p:spPr>
            <a:xfrm>
              <a:off x="2229328" y="3181953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/>
            <p:cNvSpPr/>
            <p:nvPr/>
          </p:nvSpPr>
          <p:spPr>
            <a:xfrm>
              <a:off x="2832336" y="2655003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/>
            <p:cNvSpPr/>
            <p:nvPr/>
          </p:nvSpPr>
          <p:spPr>
            <a:xfrm>
              <a:off x="2832336" y="3181953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/>
            <p:cNvSpPr/>
            <p:nvPr/>
          </p:nvSpPr>
          <p:spPr>
            <a:xfrm>
              <a:off x="3498643" y="2655003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/>
            <p:cNvSpPr/>
            <p:nvPr/>
          </p:nvSpPr>
          <p:spPr>
            <a:xfrm>
              <a:off x="3498643" y="3181953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/>
            <p:cNvSpPr/>
            <p:nvPr/>
          </p:nvSpPr>
          <p:spPr>
            <a:xfrm>
              <a:off x="4164950" y="2655002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/>
            <p:cNvSpPr/>
            <p:nvPr/>
          </p:nvSpPr>
          <p:spPr>
            <a:xfrm>
              <a:off x="4164950" y="3181952"/>
              <a:ext cx="213256" cy="21265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5" name="Straight Connector 154"/>
            <p:cNvCxnSpPr>
              <a:cxnSpLocks/>
              <a:stCxn id="135" idx="7"/>
              <a:endCxn id="145" idx="3"/>
            </p:cNvCxnSpPr>
            <p:nvPr/>
          </p:nvCxnSpPr>
          <p:spPr>
            <a:xfrm flipV="1">
              <a:off x="2050883" y="2836513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cxnSpLocks/>
            </p:cNvCxnSpPr>
            <p:nvPr/>
          </p:nvCxnSpPr>
          <p:spPr>
            <a:xfrm flipV="1">
              <a:off x="2659045" y="2836513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cxnSpLocks/>
            </p:cNvCxnSpPr>
            <p:nvPr/>
          </p:nvCxnSpPr>
          <p:spPr>
            <a:xfrm flipV="1">
              <a:off x="3276976" y="2816042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cxnSpLocks/>
            </p:cNvCxnSpPr>
            <p:nvPr/>
          </p:nvCxnSpPr>
          <p:spPr>
            <a:xfrm flipV="1">
              <a:off x="3982925" y="2831183"/>
              <a:ext cx="209676" cy="2653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cxnSpLocks/>
            </p:cNvCxnSpPr>
            <p:nvPr/>
          </p:nvCxnSpPr>
          <p:spPr>
            <a:xfrm flipV="1">
              <a:off x="2053012" y="3380386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cxnSpLocks/>
            </p:cNvCxnSpPr>
            <p:nvPr/>
          </p:nvCxnSpPr>
          <p:spPr>
            <a:xfrm flipV="1">
              <a:off x="2639819" y="3372654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cxnSpLocks/>
            </p:cNvCxnSpPr>
            <p:nvPr/>
          </p:nvCxnSpPr>
          <p:spPr>
            <a:xfrm flipV="1">
              <a:off x="3320198" y="3362818"/>
              <a:ext cx="209676" cy="265392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cxnSpLocks/>
            </p:cNvCxnSpPr>
            <p:nvPr/>
          </p:nvCxnSpPr>
          <p:spPr>
            <a:xfrm flipV="1">
              <a:off x="3993825" y="3362477"/>
              <a:ext cx="209676" cy="26539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35" idx="4"/>
              <a:endCxn id="136" idx="0"/>
            </p:cNvCxnSpPr>
            <p:nvPr/>
          </p:nvCxnSpPr>
          <p:spPr>
            <a:xfrm>
              <a:off x="1975486" y="3283414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335956" y="2862788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2938964" y="2846635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2563012" y="3283414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3590632" y="2862788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271578" y="2857268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229319" y="3283412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911108" y="3283412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cxnSpLocks/>
              <a:stCxn id="145" idx="6"/>
              <a:endCxn id="147" idx="2"/>
            </p:cNvCxnSpPr>
            <p:nvPr/>
          </p:nvCxnSpPr>
          <p:spPr>
            <a:xfrm flipV="1">
              <a:off x="2442584" y="2761329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cxnSpLocks/>
            </p:cNvCxnSpPr>
            <p:nvPr/>
          </p:nvCxnSpPr>
          <p:spPr>
            <a:xfrm flipV="1">
              <a:off x="3082100" y="2756462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cxnSpLocks/>
            </p:cNvCxnSpPr>
            <p:nvPr/>
          </p:nvCxnSpPr>
          <p:spPr>
            <a:xfrm flipV="1">
              <a:off x="3722532" y="2752118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cxnSpLocks/>
            </p:cNvCxnSpPr>
            <p:nvPr/>
          </p:nvCxnSpPr>
          <p:spPr>
            <a:xfrm flipV="1">
              <a:off x="2075480" y="3179519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cxnSpLocks/>
            </p:cNvCxnSpPr>
            <p:nvPr/>
          </p:nvCxnSpPr>
          <p:spPr>
            <a:xfrm flipV="1">
              <a:off x="2082669" y="3708902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cxnSpLocks/>
            </p:cNvCxnSpPr>
            <p:nvPr/>
          </p:nvCxnSpPr>
          <p:spPr>
            <a:xfrm flipV="1">
              <a:off x="2712219" y="3169826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cxnSpLocks/>
            </p:cNvCxnSpPr>
            <p:nvPr/>
          </p:nvCxnSpPr>
          <p:spPr>
            <a:xfrm flipV="1">
              <a:off x="2712219" y="3704035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cxnSpLocks/>
            </p:cNvCxnSpPr>
            <p:nvPr/>
          </p:nvCxnSpPr>
          <p:spPr>
            <a:xfrm flipV="1">
              <a:off x="3381814" y="3169552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cxnSpLocks/>
            </p:cNvCxnSpPr>
            <p:nvPr/>
          </p:nvCxnSpPr>
          <p:spPr>
            <a:xfrm flipV="1">
              <a:off x="3371313" y="3700845"/>
              <a:ext cx="38975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cxnSpLocks/>
            </p:cNvCxnSpPr>
            <p:nvPr/>
          </p:nvCxnSpPr>
          <p:spPr>
            <a:xfrm flipV="1">
              <a:off x="3063816" y="3293651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cxnSpLocks/>
            </p:cNvCxnSpPr>
            <p:nvPr/>
          </p:nvCxnSpPr>
          <p:spPr>
            <a:xfrm flipV="1">
              <a:off x="2434477" y="3297672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cxnSpLocks/>
            </p:cNvCxnSpPr>
            <p:nvPr/>
          </p:nvCxnSpPr>
          <p:spPr>
            <a:xfrm flipV="1">
              <a:off x="3733090" y="3297631"/>
              <a:ext cx="389752" cy="1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2325385" y="2326012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2945811" y="2321722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3598805" y="2321722"/>
              <a:ext cx="0" cy="31429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4269716" y="2326012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1968055" y="2740976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2569785" y="2740975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230525" y="2740975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900537" y="2740975"/>
              <a:ext cx="0" cy="3142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Box 203"/>
          <p:cNvSpPr txBox="1"/>
          <p:nvPr/>
        </p:nvSpPr>
        <p:spPr>
          <a:xfrm>
            <a:off x="1411375" y="4169790"/>
            <a:ext cx="43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Compute electrostatic potential from neighbours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638740" y="976686"/>
            <a:ext cx="387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</a:rPr>
              <a:t>Benchmark: </a:t>
            </a: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>Coulombic Potential </a:t>
            </a:r>
            <a:r>
              <a:rPr lang="en-GB" i="1" dirty="0">
                <a:solidFill>
                  <a:srgbClr val="FF0000"/>
                </a:solidFill>
                <a:latin typeface="Centaur" panose="02030504050205020304" pitchFamily="18" charset="0"/>
              </a:rPr>
              <a:t>(cutcp)</a:t>
            </a:r>
          </a:p>
          <a:p>
            <a:pPr algn="ctr">
              <a:buClr>
                <a:srgbClr val="C00000"/>
              </a:buClr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6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2105</TotalTime>
  <Words>1082</Words>
  <Application>Microsoft Macintosh PowerPoint</Application>
  <PresentationFormat>Custom</PresentationFormat>
  <Paragraphs>444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Calibri Light</vt:lpstr>
      <vt:lpstr>Centaur</vt:lpstr>
      <vt:lpstr>Century</vt:lpstr>
      <vt:lpstr>Nirmala UI Semilight</vt:lpstr>
      <vt:lpstr>Times New Roman</vt:lpstr>
      <vt:lpstr>Arial</vt:lpstr>
      <vt:lpstr>Office Theme</vt:lpstr>
      <vt:lpstr>Cooperative Caching for GPUs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Caching for GPUs</dc:title>
  <dc:creator>apollo</dc:creator>
  <cp:lastModifiedBy>DUBLISH Saumay</cp:lastModifiedBy>
  <cp:revision>549</cp:revision>
  <dcterms:created xsi:type="dcterms:W3CDTF">2017-01-16T17:45:14Z</dcterms:created>
  <dcterms:modified xsi:type="dcterms:W3CDTF">2019-04-28T23:01:28Z</dcterms:modified>
</cp:coreProperties>
</file>