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45"/>
  </p:notesMasterIdLst>
  <p:handoutMasterIdLst>
    <p:handoutMasterId r:id="rId46"/>
  </p:handoutMasterIdLst>
  <p:sldIdLst>
    <p:sldId id="327" r:id="rId2"/>
    <p:sldId id="324" r:id="rId3"/>
    <p:sldId id="333" r:id="rId4"/>
    <p:sldId id="341" r:id="rId5"/>
    <p:sldId id="342" r:id="rId6"/>
    <p:sldId id="345" r:id="rId7"/>
    <p:sldId id="346" r:id="rId8"/>
    <p:sldId id="347" r:id="rId9"/>
    <p:sldId id="349" r:id="rId10"/>
    <p:sldId id="350" r:id="rId11"/>
    <p:sldId id="351" r:id="rId12"/>
    <p:sldId id="352" r:id="rId13"/>
    <p:sldId id="354" r:id="rId14"/>
    <p:sldId id="404" r:id="rId15"/>
    <p:sldId id="378" r:id="rId16"/>
    <p:sldId id="357" r:id="rId17"/>
    <p:sldId id="359" r:id="rId18"/>
    <p:sldId id="360" r:id="rId19"/>
    <p:sldId id="394" r:id="rId20"/>
    <p:sldId id="366" r:id="rId21"/>
    <p:sldId id="367" r:id="rId22"/>
    <p:sldId id="370" r:id="rId23"/>
    <p:sldId id="368" r:id="rId24"/>
    <p:sldId id="382" r:id="rId25"/>
    <p:sldId id="361" r:id="rId26"/>
    <p:sldId id="369" r:id="rId27"/>
    <p:sldId id="384" r:id="rId28"/>
    <p:sldId id="389" r:id="rId29"/>
    <p:sldId id="390" r:id="rId30"/>
    <p:sldId id="388" r:id="rId31"/>
    <p:sldId id="372" r:id="rId32"/>
    <p:sldId id="383" r:id="rId33"/>
    <p:sldId id="391" r:id="rId34"/>
    <p:sldId id="373" r:id="rId35"/>
    <p:sldId id="375" r:id="rId36"/>
    <p:sldId id="374" r:id="rId37"/>
    <p:sldId id="405" r:id="rId38"/>
    <p:sldId id="376" r:id="rId39"/>
    <p:sldId id="385" r:id="rId40"/>
    <p:sldId id="401" r:id="rId41"/>
    <p:sldId id="402" r:id="rId42"/>
    <p:sldId id="296" r:id="rId43"/>
    <p:sldId id="297" r:id="rId44"/>
  </p:sldIdLst>
  <p:sldSz cx="6858000" cy="51435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C1BF"/>
    <a:srgbClr val="2FAC3D"/>
    <a:srgbClr val="FF7E79"/>
    <a:srgbClr val="F20000"/>
    <a:srgbClr val="FF2600"/>
    <a:srgbClr val="EA8E89"/>
    <a:srgbClr val="FF40FF"/>
    <a:srgbClr val="EF525A"/>
    <a:srgbClr val="00FF00"/>
    <a:srgbClr val="D50E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30" autoAdjust="0"/>
    <p:restoredTop sz="92593" autoAdjust="0"/>
  </p:normalViewPr>
  <p:slideViewPr>
    <p:cSldViewPr snapToGrid="0">
      <p:cViewPr>
        <p:scale>
          <a:sx n="151" d="100"/>
          <a:sy n="151" d="100"/>
        </p:scale>
        <p:origin x="1664" y="-2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handoutMaster" Target="handoutMasters/handoutMaster1.xml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5D1D63-D02C-497C-8F2E-AC30427A4506}" type="datetimeFigureOut">
              <a:rPr lang="en-GB" smtClean="0"/>
              <a:t>28/04/2019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F0702-FBCF-4D75-B378-FDC7A42C8E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3748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C712-E67C-4DB8-858E-523237D9B227}" type="datetimeFigureOut">
              <a:rPr lang="en-GB" smtClean="0"/>
              <a:t>28/04/2019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D94988-8CC1-4844-8A1A-0FD62B1568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5361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0460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4750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3766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5823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7927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3492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802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9524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0733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aseline="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0937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782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537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8288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16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8883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102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95016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68347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91385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0079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56222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406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98814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7823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97075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81306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88930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77144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85756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49636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87037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74503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440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89196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34849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84549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65515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3333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561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383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7832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4956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837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841772"/>
            <a:ext cx="5143500" cy="17907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2701529"/>
            <a:ext cx="5143500" cy="124182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56" indent="0" algn="ctr">
              <a:buNone/>
              <a:defRPr sz="1125"/>
            </a:lvl2pPr>
            <a:lvl3pPr marL="514313" indent="0" algn="ctr">
              <a:buNone/>
              <a:defRPr sz="1013"/>
            </a:lvl3pPr>
            <a:lvl4pPr marL="771468" indent="0" algn="ctr">
              <a:buNone/>
              <a:defRPr sz="900"/>
            </a:lvl4pPr>
            <a:lvl5pPr marL="1028624" indent="0" algn="ctr">
              <a:buNone/>
              <a:defRPr sz="900"/>
            </a:lvl5pPr>
            <a:lvl6pPr marL="1285779" indent="0" algn="ctr">
              <a:buNone/>
              <a:defRPr sz="900"/>
            </a:lvl6pPr>
            <a:lvl7pPr marL="1542935" indent="0" algn="ctr">
              <a:buNone/>
              <a:defRPr sz="900"/>
            </a:lvl7pPr>
            <a:lvl8pPr marL="1800090" indent="0" algn="ctr">
              <a:buNone/>
              <a:defRPr sz="900"/>
            </a:lvl8pPr>
            <a:lvl9pPr marL="2057246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19/02/2019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HPCA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945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19/02/2019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HPCA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640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273850"/>
            <a:ext cx="1478756" cy="43588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273850"/>
            <a:ext cx="4350544" cy="43588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19/02/2019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HPCA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978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19/02/2019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HPCA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797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20" y="1282311"/>
            <a:ext cx="5915025" cy="2139553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20" y="3442099"/>
            <a:ext cx="5915025" cy="1125140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56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13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46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62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77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29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09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24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19/02/2019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HPCA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585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369219"/>
            <a:ext cx="291465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369219"/>
            <a:ext cx="291465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19/02/2019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HPCA 2019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140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4" y="273844"/>
            <a:ext cx="5915025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260872"/>
            <a:ext cx="2901255" cy="617934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56" indent="0">
              <a:buNone/>
              <a:defRPr sz="1125" b="1"/>
            </a:lvl2pPr>
            <a:lvl3pPr marL="514313" indent="0">
              <a:buNone/>
              <a:defRPr sz="1013" b="1"/>
            </a:lvl3pPr>
            <a:lvl4pPr marL="771468" indent="0">
              <a:buNone/>
              <a:defRPr sz="900" b="1"/>
            </a:lvl4pPr>
            <a:lvl5pPr marL="1028624" indent="0">
              <a:buNone/>
              <a:defRPr sz="900" b="1"/>
            </a:lvl5pPr>
            <a:lvl6pPr marL="1285779" indent="0">
              <a:buNone/>
              <a:defRPr sz="900" b="1"/>
            </a:lvl6pPr>
            <a:lvl7pPr marL="1542935" indent="0">
              <a:buNone/>
              <a:defRPr sz="900" b="1"/>
            </a:lvl7pPr>
            <a:lvl8pPr marL="1800090" indent="0">
              <a:buNone/>
              <a:defRPr sz="900" b="1"/>
            </a:lvl8pPr>
            <a:lvl9pPr marL="2057246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1878808"/>
            <a:ext cx="2901255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8" y="1260872"/>
            <a:ext cx="2915543" cy="617934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56" indent="0">
              <a:buNone/>
              <a:defRPr sz="1125" b="1"/>
            </a:lvl2pPr>
            <a:lvl3pPr marL="514313" indent="0">
              <a:buNone/>
              <a:defRPr sz="1013" b="1"/>
            </a:lvl3pPr>
            <a:lvl4pPr marL="771468" indent="0">
              <a:buNone/>
              <a:defRPr sz="900" b="1"/>
            </a:lvl4pPr>
            <a:lvl5pPr marL="1028624" indent="0">
              <a:buNone/>
              <a:defRPr sz="900" b="1"/>
            </a:lvl5pPr>
            <a:lvl6pPr marL="1285779" indent="0">
              <a:buNone/>
              <a:defRPr sz="900" b="1"/>
            </a:lvl6pPr>
            <a:lvl7pPr marL="1542935" indent="0">
              <a:buNone/>
              <a:defRPr sz="900" b="1"/>
            </a:lvl7pPr>
            <a:lvl8pPr marL="1800090" indent="0">
              <a:buNone/>
              <a:defRPr sz="900" b="1"/>
            </a:lvl8pPr>
            <a:lvl9pPr marL="2057246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8" y="1878808"/>
            <a:ext cx="2915543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19/02/2019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HPCA 2019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04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19/02/2019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HPCA 2019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532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19/02/2019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HPCA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587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6" y="342901"/>
            <a:ext cx="2211883" cy="120015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8" y="740576"/>
            <a:ext cx="3471863" cy="3655219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6" y="1543056"/>
            <a:ext cx="2211883" cy="2858691"/>
          </a:xfrm>
        </p:spPr>
        <p:txBody>
          <a:bodyPr/>
          <a:lstStyle>
            <a:lvl1pPr marL="0" indent="0">
              <a:buNone/>
              <a:defRPr sz="900"/>
            </a:lvl1pPr>
            <a:lvl2pPr marL="257156" indent="0">
              <a:buNone/>
              <a:defRPr sz="788"/>
            </a:lvl2pPr>
            <a:lvl3pPr marL="514313" indent="0">
              <a:buNone/>
              <a:defRPr sz="675"/>
            </a:lvl3pPr>
            <a:lvl4pPr marL="771468" indent="0">
              <a:buNone/>
              <a:defRPr sz="563"/>
            </a:lvl4pPr>
            <a:lvl5pPr marL="1028624" indent="0">
              <a:buNone/>
              <a:defRPr sz="563"/>
            </a:lvl5pPr>
            <a:lvl6pPr marL="1285779" indent="0">
              <a:buNone/>
              <a:defRPr sz="563"/>
            </a:lvl6pPr>
            <a:lvl7pPr marL="1542935" indent="0">
              <a:buNone/>
              <a:defRPr sz="563"/>
            </a:lvl7pPr>
            <a:lvl8pPr marL="1800090" indent="0">
              <a:buNone/>
              <a:defRPr sz="563"/>
            </a:lvl8pPr>
            <a:lvl9pPr marL="2057246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19/02/2019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HPCA 2019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939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6" y="342901"/>
            <a:ext cx="2211883" cy="120015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548" y="740576"/>
            <a:ext cx="3471863" cy="3655219"/>
          </a:xfrm>
        </p:spPr>
        <p:txBody>
          <a:bodyPr/>
          <a:lstStyle>
            <a:lvl1pPr marL="0" indent="0">
              <a:buNone/>
              <a:defRPr sz="1800"/>
            </a:lvl1pPr>
            <a:lvl2pPr marL="257156" indent="0">
              <a:buNone/>
              <a:defRPr sz="1575"/>
            </a:lvl2pPr>
            <a:lvl3pPr marL="514313" indent="0">
              <a:buNone/>
              <a:defRPr sz="1350"/>
            </a:lvl3pPr>
            <a:lvl4pPr marL="771468" indent="0">
              <a:buNone/>
              <a:defRPr sz="1125"/>
            </a:lvl4pPr>
            <a:lvl5pPr marL="1028624" indent="0">
              <a:buNone/>
              <a:defRPr sz="1125"/>
            </a:lvl5pPr>
            <a:lvl6pPr marL="1285779" indent="0">
              <a:buNone/>
              <a:defRPr sz="1125"/>
            </a:lvl6pPr>
            <a:lvl7pPr marL="1542935" indent="0">
              <a:buNone/>
              <a:defRPr sz="1125"/>
            </a:lvl7pPr>
            <a:lvl8pPr marL="1800090" indent="0">
              <a:buNone/>
              <a:defRPr sz="1125"/>
            </a:lvl8pPr>
            <a:lvl9pPr marL="2057246" indent="0">
              <a:buNone/>
              <a:defRPr sz="1125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6" y="1543056"/>
            <a:ext cx="2211883" cy="2858691"/>
          </a:xfrm>
        </p:spPr>
        <p:txBody>
          <a:bodyPr/>
          <a:lstStyle>
            <a:lvl1pPr marL="0" indent="0">
              <a:buNone/>
              <a:defRPr sz="900"/>
            </a:lvl1pPr>
            <a:lvl2pPr marL="257156" indent="0">
              <a:buNone/>
              <a:defRPr sz="788"/>
            </a:lvl2pPr>
            <a:lvl3pPr marL="514313" indent="0">
              <a:buNone/>
              <a:defRPr sz="675"/>
            </a:lvl3pPr>
            <a:lvl4pPr marL="771468" indent="0">
              <a:buNone/>
              <a:defRPr sz="563"/>
            </a:lvl4pPr>
            <a:lvl5pPr marL="1028624" indent="0">
              <a:buNone/>
              <a:defRPr sz="563"/>
            </a:lvl5pPr>
            <a:lvl6pPr marL="1285779" indent="0">
              <a:buNone/>
              <a:defRPr sz="563"/>
            </a:lvl6pPr>
            <a:lvl7pPr marL="1542935" indent="0">
              <a:buNone/>
              <a:defRPr sz="563"/>
            </a:lvl7pPr>
            <a:lvl8pPr marL="1800090" indent="0">
              <a:buNone/>
              <a:defRPr sz="563"/>
            </a:lvl8pPr>
            <a:lvl9pPr marL="2057246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19/02/2019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HPCA 2019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446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0" y="273844"/>
            <a:ext cx="5915025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0" y="1369219"/>
            <a:ext cx="5915025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4767263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19/02/2019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5" y="4767263"/>
            <a:ext cx="23145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HPCA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4767263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4A976-D0F2-49D4-B4D6-867279AC1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656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514313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79" indent="-128579" algn="l" defTabSz="51431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36" indent="-128579" algn="l" defTabSz="51431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890" indent="-128579" algn="l" defTabSz="51431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46" indent="-128579" algn="l" defTabSz="51431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01" indent="-128579" algn="l" defTabSz="51431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358" indent="-128579" algn="l" defTabSz="51431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12" indent="-128579" algn="l" defTabSz="51431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669" indent="-128579" algn="l" defTabSz="51431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826" indent="-128579" algn="l" defTabSz="51431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56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13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468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24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779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2935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090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246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7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6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6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Relationship Id="rId8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6.png"/><Relationship Id="rId5" Type="http://schemas.openxmlformats.org/officeDocument/2006/relationships/image" Target="../media/image2.jp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8" Type="http://schemas.openxmlformats.org/officeDocument/2006/relationships/image" Target="../media/image18.png"/><Relationship Id="rId9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6" Type="http://schemas.openxmlformats.org/officeDocument/2006/relationships/image" Target="../media/image23.png"/><Relationship Id="rId7" Type="http://schemas.openxmlformats.org/officeDocument/2006/relationships/image" Target="../media/image24.png"/><Relationship Id="rId8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4" Type="http://schemas.openxmlformats.org/officeDocument/2006/relationships/image" Target="../media/image26.png"/><Relationship Id="rId5" Type="http://schemas.openxmlformats.org/officeDocument/2006/relationships/image" Target="../media/image27.png"/><Relationship Id="rId6" Type="http://schemas.openxmlformats.org/officeDocument/2006/relationships/image" Target="../media/image28.png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4" Type="http://schemas.openxmlformats.org/officeDocument/2006/relationships/image" Target="../media/image30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6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6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6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90541" y="58723"/>
            <a:ext cx="7056990" cy="1448363"/>
          </a:xfrm>
        </p:spPr>
        <p:txBody>
          <a:bodyPr>
            <a:normAutofit/>
          </a:bodyPr>
          <a:lstStyle/>
          <a:p>
            <a:r>
              <a:rPr lang="en-GB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Poise</a:t>
            </a: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Balancing Thread-Level Parallelism </a:t>
            </a:r>
            <a:r>
              <a:rPr lang="en-GB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GB" sz="2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Memory System </a:t>
            </a:r>
            <a:r>
              <a:rPr lang="en-GB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 </a:t>
            </a:r>
            <a:r>
              <a:rPr lang="en-GB" sz="2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GB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GPUs using </a:t>
            </a:r>
            <a:r>
              <a:rPr lang="en-GB" sz="2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Machine </a:t>
            </a:r>
            <a:r>
              <a:rPr lang="en-GB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endParaRPr lang="en-GB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9720" y="3275937"/>
            <a:ext cx="5256471" cy="798257"/>
          </a:xfrm>
        </p:spPr>
        <p:txBody>
          <a:bodyPr>
            <a:normAutofit fontScale="85000" lnSpcReduction="20000"/>
          </a:bodyPr>
          <a:lstStyle/>
          <a:p>
            <a:r>
              <a:rPr lang="en-GB" sz="2200" b="1" dirty="0" smtClean="0">
                <a:solidFill>
                  <a:srgbClr val="0070C0"/>
                </a:solidFill>
                <a:latin typeface="Calisto MT" charset="0"/>
                <a:ea typeface="Calisto MT" charset="0"/>
                <a:cs typeface="Calisto MT" charset="0"/>
              </a:rPr>
              <a:t>HPCA 2019</a:t>
            </a:r>
            <a:endParaRPr lang="en-GB" sz="2200" b="1" dirty="0">
              <a:solidFill>
                <a:srgbClr val="0070C0"/>
              </a:solidFill>
              <a:latin typeface="Calisto MT" charset="0"/>
              <a:ea typeface="Calisto MT" charset="0"/>
              <a:cs typeface="Calisto MT" charset="0"/>
            </a:endParaRPr>
          </a:p>
          <a:p>
            <a:r>
              <a:rPr lang="en-GB" sz="1600" dirty="0" smtClean="0">
                <a:solidFill>
                  <a:srgbClr val="0070C0"/>
                </a:solidFill>
                <a:latin typeface="Calisto MT" charset="0"/>
                <a:ea typeface="Calisto MT" charset="0"/>
                <a:cs typeface="Calisto MT" charset="0"/>
              </a:rPr>
              <a:t>Washington D.C., USA</a:t>
            </a:r>
          </a:p>
          <a:p>
            <a:r>
              <a:rPr lang="en-GB" sz="1600" dirty="0" smtClean="0">
                <a:solidFill>
                  <a:srgbClr val="0070C0"/>
                </a:solidFill>
                <a:latin typeface="Calisto MT" charset="0"/>
                <a:ea typeface="Calisto MT" charset="0"/>
                <a:cs typeface="Calisto MT" charset="0"/>
              </a:rPr>
              <a:t>19</a:t>
            </a:r>
            <a:r>
              <a:rPr lang="en-GB" sz="1600" baseline="30000" dirty="0" smtClean="0">
                <a:solidFill>
                  <a:srgbClr val="0070C0"/>
                </a:solidFill>
                <a:latin typeface="Calisto MT" charset="0"/>
                <a:ea typeface="Calisto MT" charset="0"/>
                <a:cs typeface="Calisto MT" charset="0"/>
              </a:rPr>
              <a:t>th</a:t>
            </a:r>
            <a:r>
              <a:rPr lang="en-GB" sz="1600" dirty="0" smtClean="0">
                <a:solidFill>
                  <a:srgbClr val="0070C0"/>
                </a:solidFill>
                <a:latin typeface="Calisto MT" charset="0"/>
                <a:ea typeface="Calisto MT" charset="0"/>
                <a:cs typeface="Calisto MT" charset="0"/>
              </a:rPr>
              <a:t> February, 2019</a:t>
            </a:r>
            <a:endParaRPr lang="en-GB" sz="1600" dirty="0">
              <a:solidFill>
                <a:srgbClr val="0070C0"/>
              </a:solidFill>
              <a:latin typeface="Calisto MT" charset="0"/>
              <a:ea typeface="Calisto MT" charset="0"/>
              <a:cs typeface="Calisto MT" charset="0"/>
            </a:endParaRPr>
          </a:p>
          <a:p>
            <a:endParaRPr lang="en-GB" sz="1400" dirty="0">
              <a:solidFill>
                <a:srgbClr val="002060"/>
              </a:solidFill>
              <a:latin typeface="Century" panose="02040604050505020304" pitchFamily="18" charset="0"/>
            </a:endParaRPr>
          </a:p>
          <a:p>
            <a:endParaRPr lang="en-GB" sz="16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53400" y="1802916"/>
            <a:ext cx="5769109" cy="11939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500" dirty="0">
                <a:solidFill>
                  <a:srgbClr val="C00000"/>
                </a:solidFill>
                <a:latin typeface="Century" panose="02040604050505020304" pitchFamily="18" charset="0"/>
              </a:rPr>
              <a:t>Saumay </a:t>
            </a:r>
            <a:r>
              <a:rPr lang="en-GB" sz="1500" dirty="0" smtClean="0">
                <a:solidFill>
                  <a:srgbClr val="C00000"/>
                </a:solidFill>
                <a:latin typeface="Century" panose="02040604050505020304" pitchFamily="18" charset="0"/>
              </a:rPr>
              <a:t>Dublish</a:t>
            </a:r>
            <a:r>
              <a:rPr lang="en-GB" sz="1500" b="1" dirty="0" smtClean="0">
                <a:latin typeface="Century" panose="02040604050505020304" pitchFamily="18" charset="0"/>
              </a:rPr>
              <a:t>*</a:t>
            </a:r>
            <a:r>
              <a:rPr lang="en-GB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  <a:t> </a:t>
            </a:r>
            <a:r>
              <a:rPr lang="en-GB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  <a:t>          Vijay Nagarajan</a:t>
            </a:r>
            <a:r>
              <a:rPr lang="en-GB" sz="15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  <a:t> </a:t>
            </a:r>
            <a:r>
              <a:rPr lang="en-GB" sz="15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  <a:t>‡</a:t>
            </a:r>
            <a:r>
              <a:rPr lang="en-GB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  <a:t>           </a:t>
            </a:r>
            <a:r>
              <a:rPr lang="en-GB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  <a:t>Nigel </a:t>
            </a:r>
            <a:r>
              <a:rPr lang="en-GB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  <a:t>Topham</a:t>
            </a:r>
            <a:r>
              <a:rPr lang="en-GB" sz="15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  <a:t>‡</a:t>
            </a:r>
            <a:endParaRPr lang="en-GB" sz="1500" b="1" dirty="0">
              <a:solidFill>
                <a:schemeClr val="tx1">
                  <a:lumMod val="75000"/>
                  <a:lumOff val="25000"/>
                </a:schemeClr>
              </a:solidFill>
              <a:latin typeface="Century" panose="02040604050505020304" pitchFamily="18" charset="0"/>
            </a:endParaRPr>
          </a:p>
          <a:p>
            <a:endParaRPr lang="en-GB" sz="15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" panose="02040604050505020304" pitchFamily="18" charset="0"/>
            </a:endParaRPr>
          </a:p>
          <a:p>
            <a:r>
              <a:rPr lang="en-GB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  <a:t>* </a:t>
            </a:r>
            <a:r>
              <a:rPr lang="en-GB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  <a:t>Synopsys Inc.</a:t>
            </a:r>
          </a:p>
          <a:p>
            <a:r>
              <a:rPr lang="en-GB" sz="15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  <a:t>‡ </a:t>
            </a:r>
            <a:r>
              <a:rPr lang="en-GB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  <a:t>The University of Edinburgh</a:t>
            </a:r>
          </a:p>
          <a:p>
            <a:endParaRPr lang="en-GB" sz="1500" dirty="0">
              <a:latin typeface="Century" panose="02040604050505020304" pitchFamily="18" charset="0"/>
            </a:endParaRPr>
          </a:p>
        </p:txBody>
      </p:sp>
      <p:cxnSp>
        <p:nvCxnSpPr>
          <p:cNvPr id="9" name="Straight Connector 8"/>
          <p:cNvCxnSpPr>
            <a:cxnSpLocks/>
          </p:cNvCxnSpPr>
          <p:nvPr/>
        </p:nvCxnSpPr>
        <p:spPr>
          <a:xfrm>
            <a:off x="619197" y="1675727"/>
            <a:ext cx="5637520" cy="9226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7945" y="4219579"/>
            <a:ext cx="2668772" cy="64037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20" y="4310661"/>
            <a:ext cx="2091000" cy="46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03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 For Balance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10</a:t>
            </a:fld>
            <a:endParaRPr lang="en-GB" dirty="0"/>
          </a:p>
        </p:txBody>
      </p:sp>
      <p:sp>
        <p:nvSpPr>
          <p:cNvPr id="181" name="TextBox 180"/>
          <p:cNvSpPr txBox="1"/>
          <p:nvPr/>
        </p:nvSpPr>
        <p:spPr>
          <a:xfrm>
            <a:off x="342901" y="893326"/>
            <a:ext cx="56681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Tension between TLP and memory system performance</a:t>
            </a: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endParaRPr lang="en-GB" sz="16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742950" lvl="1" indent="-285750">
              <a:buClr>
                <a:srgbClr val="C00000"/>
              </a:buClr>
              <a:buFont typeface="Arial" charset="0"/>
              <a:buChar char="•"/>
            </a:pP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Increase TLP to improve concurrency </a:t>
            </a:r>
            <a:r>
              <a:rPr lang="mr-IN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–</a:t>
            </a: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 latency worsens</a:t>
            </a:r>
            <a:endParaRPr lang="en-GB" sz="1600" dirty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742950" lvl="1" indent="-285750">
              <a:buClr>
                <a:srgbClr val="C00000"/>
              </a:buClr>
              <a:buFont typeface="Arial" charset="0"/>
              <a:buChar char="•"/>
            </a:pP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Reduce TLP to reduce latency </a:t>
            </a:r>
            <a:r>
              <a:rPr lang="mr-IN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–</a:t>
            </a: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 concurrency worsens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733235" y="2656585"/>
            <a:ext cx="3425252" cy="82446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2961167" y="2177231"/>
            <a:ext cx="969388" cy="2590032"/>
            <a:chOff x="2736317" y="2145997"/>
            <a:chExt cx="969388" cy="2590032"/>
          </a:xfrm>
        </p:grpSpPr>
        <p:sp>
          <p:nvSpPr>
            <p:cNvPr id="187" name="Oval 186"/>
            <p:cNvSpPr/>
            <p:nvPr/>
          </p:nvSpPr>
          <p:spPr>
            <a:xfrm>
              <a:off x="2964928" y="2399673"/>
              <a:ext cx="515913" cy="51966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021490" y="2439738"/>
              <a:ext cx="415979" cy="42241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Rounded Rectangle 188"/>
            <p:cNvSpPr/>
            <p:nvPr/>
          </p:nvSpPr>
          <p:spPr>
            <a:xfrm rot="5400000">
              <a:off x="2710720" y="2624435"/>
              <a:ext cx="1026827" cy="69952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Rounded Rectangle 189"/>
            <p:cNvSpPr/>
            <p:nvPr/>
          </p:nvSpPr>
          <p:spPr>
            <a:xfrm rot="5400000">
              <a:off x="2670029" y="3450675"/>
              <a:ext cx="1116955" cy="175273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Rounded Rectangle 190"/>
            <p:cNvSpPr/>
            <p:nvPr/>
          </p:nvSpPr>
          <p:spPr>
            <a:xfrm>
              <a:off x="2991740" y="4129414"/>
              <a:ext cx="458543" cy="144466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Rounded Rectangle 191"/>
            <p:cNvSpPr/>
            <p:nvPr/>
          </p:nvSpPr>
          <p:spPr>
            <a:xfrm>
              <a:off x="2834066" y="4301944"/>
              <a:ext cx="788880" cy="1830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Rounded Rectangle 192"/>
            <p:cNvSpPr/>
            <p:nvPr/>
          </p:nvSpPr>
          <p:spPr>
            <a:xfrm>
              <a:off x="2736317" y="4520551"/>
              <a:ext cx="969388" cy="215478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967256" y="2786400"/>
            <a:ext cx="2371162" cy="1537125"/>
            <a:chOff x="3742406" y="2791917"/>
            <a:chExt cx="2371162" cy="1537125"/>
          </a:xfrm>
        </p:grpSpPr>
        <p:grpSp>
          <p:nvGrpSpPr>
            <p:cNvPr id="208" name="Group 207"/>
            <p:cNvGrpSpPr/>
            <p:nvPr/>
          </p:nvGrpSpPr>
          <p:grpSpPr>
            <a:xfrm>
              <a:off x="4419972" y="3675590"/>
              <a:ext cx="1016031" cy="653452"/>
              <a:chOff x="998507" y="3957403"/>
              <a:chExt cx="1016031" cy="653452"/>
            </a:xfrm>
          </p:grpSpPr>
          <p:sp>
            <p:nvSpPr>
              <p:cNvPr id="209" name="Oval 208"/>
              <p:cNvSpPr/>
              <p:nvPr/>
            </p:nvSpPr>
            <p:spPr>
              <a:xfrm>
                <a:off x="998507" y="4009869"/>
                <a:ext cx="1016031" cy="600986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Rectangle 209"/>
              <p:cNvSpPr/>
              <p:nvPr/>
            </p:nvSpPr>
            <p:spPr>
              <a:xfrm>
                <a:off x="998507" y="3957403"/>
                <a:ext cx="1016030" cy="40473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7" name="Group 196"/>
            <p:cNvGrpSpPr/>
            <p:nvPr/>
          </p:nvGrpSpPr>
          <p:grpSpPr>
            <a:xfrm>
              <a:off x="4599169" y="2791917"/>
              <a:ext cx="676431" cy="831954"/>
              <a:chOff x="1170169" y="2756848"/>
              <a:chExt cx="676431" cy="831954"/>
            </a:xfrm>
          </p:grpSpPr>
          <p:sp>
            <p:nvSpPr>
              <p:cNvPr id="198" name="Triangle 197"/>
              <p:cNvSpPr/>
              <p:nvPr/>
            </p:nvSpPr>
            <p:spPr>
              <a:xfrm>
                <a:off x="1170169" y="2756848"/>
                <a:ext cx="676431" cy="831954"/>
              </a:xfrm>
              <a:prstGeom prst="triangle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Triangle 198"/>
              <p:cNvSpPr/>
              <p:nvPr/>
            </p:nvSpPr>
            <p:spPr>
              <a:xfrm>
                <a:off x="1251679" y="2885606"/>
                <a:ext cx="512476" cy="644577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3" name="Rounded Rectangle 202"/>
            <p:cNvSpPr/>
            <p:nvPr/>
          </p:nvSpPr>
          <p:spPr>
            <a:xfrm>
              <a:off x="4575708" y="3658959"/>
              <a:ext cx="715858" cy="107357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742406" y="3717912"/>
              <a:ext cx="23711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b="1" dirty="0" smtClean="0">
                  <a:solidFill>
                    <a:srgbClr val="0070C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Memory Performance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004917" y="2788082"/>
            <a:ext cx="1475725" cy="1555545"/>
            <a:chOff x="780067" y="2756848"/>
            <a:chExt cx="1475725" cy="1555545"/>
          </a:xfrm>
        </p:grpSpPr>
        <p:grpSp>
          <p:nvGrpSpPr>
            <p:cNvPr id="27" name="Group 26"/>
            <p:cNvGrpSpPr/>
            <p:nvPr/>
          </p:nvGrpSpPr>
          <p:grpSpPr>
            <a:xfrm>
              <a:off x="1006020" y="3658941"/>
              <a:ext cx="1016031" cy="653452"/>
              <a:chOff x="998507" y="3957403"/>
              <a:chExt cx="1016031" cy="653452"/>
            </a:xfrm>
          </p:grpSpPr>
          <p:sp>
            <p:nvSpPr>
              <p:cNvPr id="205" name="Oval 204"/>
              <p:cNvSpPr/>
              <p:nvPr/>
            </p:nvSpPr>
            <p:spPr>
              <a:xfrm>
                <a:off x="998507" y="4009869"/>
                <a:ext cx="1016031" cy="600986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998507" y="3957403"/>
                <a:ext cx="1016030" cy="40473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1170169" y="2756848"/>
              <a:ext cx="676431" cy="831954"/>
              <a:chOff x="1170169" y="2756848"/>
              <a:chExt cx="676431" cy="831954"/>
            </a:xfrm>
          </p:grpSpPr>
          <p:sp>
            <p:nvSpPr>
              <p:cNvPr id="17" name="Triangle 16"/>
              <p:cNvSpPr/>
              <p:nvPr/>
            </p:nvSpPr>
            <p:spPr>
              <a:xfrm>
                <a:off x="1170169" y="2756848"/>
                <a:ext cx="676431" cy="831954"/>
              </a:xfrm>
              <a:prstGeom prst="triangle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Triangle 194"/>
              <p:cNvSpPr/>
              <p:nvPr/>
            </p:nvSpPr>
            <p:spPr>
              <a:xfrm>
                <a:off x="1251679" y="2885606"/>
                <a:ext cx="512476" cy="644577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4" name="Rounded Rectangle 203"/>
            <p:cNvSpPr/>
            <p:nvPr/>
          </p:nvSpPr>
          <p:spPr>
            <a:xfrm>
              <a:off x="1149988" y="3637853"/>
              <a:ext cx="715858" cy="107357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780067" y="3713012"/>
              <a:ext cx="147572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b="1" dirty="0" smtClean="0">
                  <a:solidFill>
                    <a:srgbClr val="0070C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Concurrency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5861364" y="2379804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☓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3755" y="3272275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4800" b="1">
                <a:solidFill>
                  <a:srgbClr val="FF0000"/>
                </a:solidFill>
              </a:defRPr>
            </a:lvl1pPr>
          </a:lstStyle>
          <a:p>
            <a:r>
              <a:rPr lang="en-US" sz="7200" dirty="0">
                <a:solidFill>
                  <a:srgbClr val="00B050"/>
                </a:solidFill>
              </a:rPr>
              <a:t>✓</a:t>
            </a:r>
          </a:p>
        </p:txBody>
      </p:sp>
      <p:sp>
        <p:nvSpPr>
          <p:cNvPr id="222" name="TextBox 221"/>
          <p:cNvSpPr txBox="1"/>
          <p:nvPr/>
        </p:nvSpPr>
        <p:spPr>
          <a:xfrm>
            <a:off x="196143" y="2384283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☓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5986508" y="3160634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4800" b="1">
                <a:solidFill>
                  <a:srgbClr val="FF0000"/>
                </a:solidFill>
              </a:defRPr>
            </a:lvl1pPr>
          </a:lstStyle>
          <a:p>
            <a:r>
              <a:rPr lang="en-US" sz="7200" dirty="0">
                <a:solidFill>
                  <a:srgbClr val="00B050"/>
                </a:solidFill>
              </a:rPr>
              <a:t>✓</a:t>
            </a:r>
          </a:p>
        </p:txBody>
      </p:sp>
      <p:sp>
        <p:nvSpPr>
          <p:cNvPr id="224" name="Rectangle 223"/>
          <p:cNvSpPr/>
          <p:nvPr/>
        </p:nvSpPr>
        <p:spPr>
          <a:xfrm>
            <a:off x="138939" y="4435510"/>
            <a:ext cx="6661857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600" b="1" dirty="0" smtClean="0">
                <a:solidFill>
                  <a:srgbClr val="C00000"/>
                </a:solidFill>
                <a:latin typeface="Centaur" panose="02030504050205020304" pitchFamily="18" charset="0"/>
              </a:rPr>
              <a:t>Optimal system throughput with balanced TLP and </a:t>
            </a:r>
            <a:r>
              <a:rPr lang="en-GB" sz="1600" b="1" smtClean="0">
                <a:solidFill>
                  <a:srgbClr val="C00000"/>
                </a:solidFill>
                <a:latin typeface="Centaur" panose="02030504050205020304" pitchFamily="18" charset="0"/>
              </a:rPr>
              <a:t>memory performance</a:t>
            </a:r>
            <a:endParaRPr lang="en-GB" sz="1600" b="1" dirty="0">
              <a:solidFill>
                <a:srgbClr val="C00000"/>
              </a:solidFill>
              <a:latin typeface="Centaur" panose="02030504050205020304" pitchFamily="18" charset="0"/>
            </a:endParaRP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grpSp>
        <p:nvGrpSpPr>
          <p:cNvPr id="41" name="Group 40"/>
          <p:cNvGrpSpPr/>
          <p:nvPr/>
        </p:nvGrpSpPr>
        <p:grpSpPr>
          <a:xfrm>
            <a:off x="0" y="4969565"/>
            <a:ext cx="5176298" cy="173935"/>
            <a:chOff x="0" y="4969565"/>
            <a:chExt cx="5176298" cy="173935"/>
          </a:xfrm>
        </p:grpSpPr>
        <p:sp>
          <p:nvSpPr>
            <p:cNvPr id="42" name="Pentagon 41"/>
            <p:cNvSpPr/>
            <p:nvPr/>
          </p:nvSpPr>
          <p:spPr>
            <a:xfrm>
              <a:off x="2041009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Need for Balance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44" name="Pentagon 43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GPU Architecture</a:t>
              </a:r>
              <a:endParaRPr lang="en-US" sz="1000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6386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900000">
                                      <p:cBhvr>
                                        <p:cTn id="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23457E-7 L 3.33333E-6 0.10216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9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6.17284E-7 L 0.00069 -0.07222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" y="-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.10216 L -0.00139 -0.0784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58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-0.07222 L 0.00069 0.10432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8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900000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0.0784 L 2.22222E-6 -4.93827E-6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074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0.10432 L 1.11111E-6 6.17284E-7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" y="-52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6" grpId="2" animBg="1"/>
      <p:bldP spid="38" grpId="0"/>
      <p:bldP spid="38" grpId="1"/>
      <p:bldP spid="40" grpId="0"/>
      <p:bldP spid="40" grpId="1"/>
      <p:bldP spid="222" grpId="0"/>
      <p:bldP spid="222" grpId="1"/>
      <p:bldP spid="223" grpId="0"/>
      <p:bldP spid="223" grpId="1"/>
      <p:bldP spid="2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Outline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11</a:t>
            </a:fld>
            <a:endParaRPr lang="en-GB" dirty="0"/>
          </a:p>
        </p:txBody>
      </p:sp>
      <p:sp>
        <p:nvSpPr>
          <p:cNvPr id="181" name="TextBox 180"/>
          <p:cNvSpPr txBox="1"/>
          <p:nvPr/>
        </p:nvSpPr>
        <p:spPr>
          <a:xfrm>
            <a:off x="342901" y="905058"/>
            <a:ext cx="6515099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endParaRPr lang="en-GB" dirty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r>
              <a:rPr lang="en-GB" sz="1600" b="1" dirty="0" smtClean="0">
                <a:solidFill>
                  <a:schemeClr val="bg2">
                    <a:lumMod val="50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Problem Statement </a:t>
            </a:r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 	</a:t>
            </a:r>
            <a:r>
              <a:rPr lang="en-GB" sz="1400" dirty="0" smtClean="0">
                <a:solidFill>
                  <a:schemeClr val="bg2">
                    <a:lumMod val="7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Balancing TLP and </a:t>
            </a:r>
            <a:r>
              <a:rPr lang="en-GB" sz="1400" dirty="0">
                <a:solidFill>
                  <a:schemeClr val="bg2">
                    <a:lumMod val="7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m</a:t>
            </a:r>
            <a:r>
              <a:rPr lang="en-GB" sz="1400" dirty="0" smtClean="0">
                <a:solidFill>
                  <a:schemeClr val="bg2">
                    <a:lumMod val="7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emory performance</a:t>
            </a:r>
            <a:endParaRPr lang="en-GB" sz="1600" dirty="0" smtClean="0">
              <a:solidFill>
                <a:schemeClr val="bg2">
                  <a:lumMod val="75000"/>
                </a:schemeClr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endParaRPr lang="en-GB" sz="1600" dirty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r>
              <a:rPr lang="en-GB" sz="1600" b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Prior state-of-the-art </a:t>
            </a:r>
            <a:r>
              <a:rPr lang="en-GB" sz="1600" i="1" dirty="0" smtClean="0">
                <a:solidFill>
                  <a:srgbClr val="EA8E89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 	</a:t>
            </a:r>
            <a:r>
              <a:rPr lang="en-GB" sz="1400" i="1" dirty="0" smtClean="0">
                <a:solidFill>
                  <a:srgbClr val="EA8E89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CCWS and PCAL warp schedulers</a:t>
            </a:r>
            <a:endParaRPr lang="en-GB" sz="16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endParaRPr lang="en-GB" sz="1600" b="1" dirty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r>
              <a:rPr lang="en-GB" sz="1600" b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Pitfalls in prior techniques </a:t>
            </a:r>
            <a:r>
              <a:rPr lang="en-GB" sz="1600" i="1" dirty="0">
                <a:solidFill>
                  <a:srgbClr val="EA8E89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	</a:t>
            </a:r>
            <a:r>
              <a:rPr lang="en-GB" sz="1400" i="1" dirty="0" smtClean="0">
                <a:solidFill>
                  <a:srgbClr val="EA8E89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Iterative search and prone to local optima</a:t>
            </a:r>
            <a:endParaRPr lang="en-GB" sz="1600" dirty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endParaRPr lang="en-GB" sz="1600" b="1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r>
              <a:rPr lang="en-GB" sz="1600" b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Goals </a:t>
            </a:r>
            <a:r>
              <a:rPr lang="en-GB" sz="1600" i="1" dirty="0" smtClean="0">
                <a:solidFill>
                  <a:srgbClr val="EA8E89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 			</a:t>
            </a:r>
            <a:r>
              <a:rPr lang="en-GB" sz="1400" i="1" dirty="0" smtClean="0">
                <a:solidFill>
                  <a:srgbClr val="EA8E89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Computing </a:t>
            </a:r>
            <a:r>
              <a:rPr lang="en-GB" sz="1400" i="1" dirty="0">
                <a:solidFill>
                  <a:srgbClr val="EA8E89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the best </a:t>
            </a:r>
            <a:r>
              <a:rPr lang="en-GB" sz="1400" i="1" dirty="0" smtClean="0">
                <a:solidFill>
                  <a:srgbClr val="EA8E89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warp scheduling decisions</a:t>
            </a:r>
            <a:endParaRPr lang="en-GB" sz="1600" i="1" dirty="0">
              <a:solidFill>
                <a:srgbClr val="EA8E89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endParaRPr lang="en-GB" sz="1600" b="1" dirty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r>
              <a:rPr lang="en-GB" sz="1600" b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Proposal </a:t>
            </a:r>
            <a:r>
              <a:rPr lang="en-GB" sz="1600" i="1" dirty="0" smtClean="0">
                <a:solidFill>
                  <a:srgbClr val="EA8E89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 		</a:t>
            </a:r>
            <a:r>
              <a:rPr lang="en-GB" sz="1400" b="1" i="1" dirty="0" smtClean="0">
                <a:solidFill>
                  <a:srgbClr val="EA8E89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Poise</a:t>
            </a: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endParaRPr lang="en-GB" sz="1600" b="1" dirty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r>
              <a:rPr lang="en-GB" sz="1600" b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Results </a:t>
            </a:r>
            <a:r>
              <a:rPr lang="en-GB" sz="1600" i="1" dirty="0" smtClean="0">
                <a:solidFill>
                  <a:srgbClr val="EA8E89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 		</a:t>
            </a:r>
            <a:r>
              <a:rPr lang="en-GB" sz="1400" i="1" dirty="0" smtClean="0">
                <a:solidFill>
                  <a:srgbClr val="EA8E89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Experimental results</a:t>
            </a:r>
            <a:endParaRPr lang="en-GB" sz="1600" b="1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endParaRPr lang="en-GB" sz="1600" b="1" dirty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r>
              <a:rPr lang="en-GB" sz="1600" b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Conclusion 		</a:t>
            </a:r>
            <a:r>
              <a:rPr lang="en-GB" sz="1400" i="1" dirty="0" smtClean="0">
                <a:solidFill>
                  <a:srgbClr val="EA8E89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Key takeaways</a:t>
            </a:r>
            <a:endParaRPr lang="en-GB" sz="1400" i="1" dirty="0">
              <a:solidFill>
                <a:srgbClr val="EA8E89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04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 state-of-the-art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12</a:t>
            </a:fld>
            <a:endParaRPr lang="en-GB" dirty="0"/>
          </a:p>
        </p:txBody>
      </p:sp>
      <p:grpSp>
        <p:nvGrpSpPr>
          <p:cNvPr id="26" name="Group 25"/>
          <p:cNvGrpSpPr/>
          <p:nvPr/>
        </p:nvGrpSpPr>
        <p:grpSpPr>
          <a:xfrm>
            <a:off x="52040" y="2196293"/>
            <a:ext cx="3101026" cy="1233976"/>
            <a:chOff x="52040" y="2196293"/>
            <a:chExt cx="3101026" cy="1233976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6010" y="2196293"/>
              <a:ext cx="2277056" cy="517444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22" t="8211" r="21580" b="-220"/>
            <a:stretch/>
          </p:blipFill>
          <p:spPr>
            <a:xfrm>
              <a:off x="1177741" y="3040801"/>
              <a:ext cx="1611074" cy="389468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52040" y="3066258"/>
              <a:ext cx="96532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b="1" dirty="0" smtClean="0">
                  <a:solidFill>
                    <a:srgbClr val="00206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L1 cache</a:t>
              </a:r>
              <a:endParaRPr lang="en-US" sz="1600" b="1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1172" y="2285738"/>
              <a:ext cx="76649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b="1" smtClean="0">
                  <a:solidFill>
                    <a:srgbClr val="00206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Warps</a:t>
              </a:r>
              <a:endParaRPr lang="en-US" sz="1600" b="1" dirty="0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1209001" y="2713737"/>
              <a:ext cx="1568678" cy="352521"/>
              <a:chOff x="1209001" y="2713737"/>
              <a:chExt cx="1568678" cy="352521"/>
            </a:xfrm>
          </p:grpSpPr>
          <p:cxnSp>
            <p:nvCxnSpPr>
              <p:cNvPr id="12" name="Straight Arrow Connector 11"/>
              <p:cNvCxnSpPr/>
              <p:nvPr/>
            </p:nvCxnSpPr>
            <p:spPr>
              <a:xfrm>
                <a:off x="1209001" y="2713737"/>
                <a:ext cx="205584" cy="32706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 flipH="1">
                <a:off x="1755391" y="2713737"/>
                <a:ext cx="3070" cy="34420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 flipH="1">
                <a:off x="2165699" y="2722056"/>
                <a:ext cx="3070" cy="34420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/>
              <p:nvPr/>
            </p:nvCxnSpPr>
            <p:spPr>
              <a:xfrm flipH="1">
                <a:off x="2634151" y="2722056"/>
                <a:ext cx="143528" cy="33307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8" name="Group 27"/>
          <p:cNvGrpSpPr/>
          <p:nvPr/>
        </p:nvGrpSpPr>
        <p:grpSpPr>
          <a:xfrm>
            <a:off x="1120348" y="822800"/>
            <a:ext cx="5101696" cy="690194"/>
            <a:chOff x="1120348" y="822800"/>
            <a:chExt cx="5101696" cy="690194"/>
          </a:xfrm>
        </p:grpSpPr>
        <p:sp>
          <p:nvSpPr>
            <p:cNvPr id="9" name="TextBox 8"/>
            <p:cNvSpPr txBox="1"/>
            <p:nvPr/>
          </p:nvSpPr>
          <p:spPr>
            <a:xfrm>
              <a:off x="1120348" y="822800"/>
              <a:ext cx="51016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rgbClr val="C000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Cache-conscious wavefront scheduling </a:t>
              </a:r>
              <a:r>
                <a:rPr lang="en-GB" b="1" dirty="0">
                  <a:solidFill>
                    <a:srgbClr val="C000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(</a:t>
              </a:r>
              <a:r>
                <a:rPr lang="en-GB" b="1" dirty="0" smtClean="0">
                  <a:solidFill>
                    <a:srgbClr val="C000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CCWS)</a:t>
              </a:r>
              <a:endParaRPr lang="en-GB" sz="1400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548122" y="1174440"/>
              <a:ext cx="377682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/>
              <a:r>
                <a:rPr lang="en-GB" sz="1600" dirty="0">
                  <a:solidFill>
                    <a:srgbClr val="00206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Limits the degree of multithreading</a:t>
              </a:r>
              <a:endParaRPr lang="en-GB" sz="1600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020818" y="2564118"/>
            <a:ext cx="2089033" cy="866733"/>
            <a:chOff x="3830456" y="2537390"/>
            <a:chExt cx="2089033" cy="866733"/>
          </a:xfrm>
        </p:grpSpPr>
        <p:sp>
          <p:nvSpPr>
            <p:cNvPr id="30" name="Rectangle 29"/>
            <p:cNvSpPr/>
            <p:nvPr/>
          </p:nvSpPr>
          <p:spPr>
            <a:xfrm>
              <a:off x="4006026" y="2537390"/>
              <a:ext cx="1751442" cy="3693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 wrap="none">
              <a:spAutoFit/>
            </a:bodyPr>
            <a:lstStyle/>
            <a:p>
              <a:r>
                <a:rPr lang="en-GB" dirty="0" smtClean="0">
                  <a:solidFill>
                    <a:srgbClr val="FF00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Cache Thrashing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830456" y="3034791"/>
              <a:ext cx="2089033" cy="3693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 wrap="none">
              <a:spAutoFit/>
            </a:bodyPr>
            <a:lstStyle/>
            <a:p>
              <a:r>
                <a:rPr lang="en-GB" smtClean="0">
                  <a:solidFill>
                    <a:srgbClr val="FF00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Memory Congestion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pic>
        <p:nvPicPr>
          <p:cNvPr id="35" name="Picture 34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grpSp>
        <p:nvGrpSpPr>
          <p:cNvPr id="32" name="Group 31"/>
          <p:cNvGrpSpPr/>
          <p:nvPr/>
        </p:nvGrpSpPr>
        <p:grpSpPr>
          <a:xfrm>
            <a:off x="0" y="4969565"/>
            <a:ext cx="5176298" cy="173935"/>
            <a:chOff x="0" y="4969565"/>
            <a:chExt cx="5176298" cy="173935"/>
          </a:xfrm>
        </p:grpSpPr>
        <p:sp>
          <p:nvSpPr>
            <p:cNvPr id="33" name="Pentagon 32"/>
            <p:cNvSpPr/>
            <p:nvPr/>
          </p:nvSpPr>
          <p:spPr>
            <a:xfrm>
              <a:off x="2041009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CCWS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34" name="Pentagon 33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Prior state-of-the-art</a:t>
              </a:r>
              <a:endParaRPr lang="en-US" sz="1000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5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 state-of-the-art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13</a:t>
            </a:fld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010" y="2196293"/>
            <a:ext cx="2277056" cy="5174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22" t="8211" r="21580" b="-220"/>
          <a:stretch/>
        </p:blipFill>
        <p:spPr>
          <a:xfrm>
            <a:off x="1177741" y="3040801"/>
            <a:ext cx="1611074" cy="38946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2040" y="3066258"/>
            <a:ext cx="9653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L1 cache</a:t>
            </a:r>
            <a:endParaRPr lang="en-US" sz="1600" b="1" dirty="0"/>
          </a:p>
        </p:txBody>
      </p:sp>
      <p:sp>
        <p:nvSpPr>
          <p:cNvPr id="14" name="Rectangle 13"/>
          <p:cNvSpPr/>
          <p:nvPr/>
        </p:nvSpPr>
        <p:spPr>
          <a:xfrm>
            <a:off x="61172" y="2285738"/>
            <a:ext cx="7664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Warps</a:t>
            </a:r>
            <a:endParaRPr lang="en-US" sz="1600" b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209001" y="2713737"/>
            <a:ext cx="205584" cy="327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1755391" y="2713737"/>
            <a:ext cx="3070" cy="3442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2165699" y="2722056"/>
            <a:ext cx="3070" cy="3442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2634151" y="2722056"/>
            <a:ext cx="143528" cy="3330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642509" y="2529320"/>
            <a:ext cx="2467342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2FAC3D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Reduces cache thrashing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830457" y="3070307"/>
            <a:ext cx="2089033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2FAC3D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Relieves congestion</a:t>
            </a:r>
            <a:endParaRPr lang="en-US" dirty="0">
              <a:solidFill>
                <a:srgbClr val="2FAC3D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980739" y="1954951"/>
            <a:ext cx="1066819" cy="1015663"/>
            <a:chOff x="1992235" y="1947183"/>
            <a:chExt cx="1066819" cy="1015663"/>
          </a:xfrm>
        </p:grpSpPr>
        <p:sp>
          <p:nvSpPr>
            <p:cNvPr id="2" name="Rectangle 1"/>
            <p:cNvSpPr/>
            <p:nvPr/>
          </p:nvSpPr>
          <p:spPr>
            <a:xfrm>
              <a:off x="1992235" y="2161816"/>
              <a:ext cx="1066819" cy="560240"/>
            </a:xfrm>
            <a:prstGeom prst="rect">
              <a:avLst/>
            </a:prstGeom>
            <a:solidFill>
              <a:schemeClr val="bg2">
                <a:lumMod val="75000"/>
                <a:alpha val="55000"/>
              </a:schemeClr>
            </a:solidFill>
            <a:ln>
              <a:noFill/>
            </a:ln>
            <a:effectLst>
              <a:reflection stA="0" endPos="650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93451" y="1947183"/>
              <a:ext cx="95410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 smtClean="0">
                  <a:solidFill>
                    <a:srgbClr val="FF0000"/>
                  </a:solidFill>
                </a:rPr>
                <a:t>☓</a:t>
              </a:r>
              <a:endParaRPr lang="en-US" sz="4000" b="1" dirty="0">
                <a:solidFill>
                  <a:srgbClr val="FF0000"/>
                </a:solidFill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27" t="14866" r="14797" b="4894"/>
          <a:stretch/>
        </p:blipFill>
        <p:spPr>
          <a:xfrm>
            <a:off x="1201186" y="3077028"/>
            <a:ext cx="1579814" cy="331339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1120348" y="822800"/>
            <a:ext cx="5101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Cache-conscious wavefront scheduling </a:t>
            </a:r>
            <a:r>
              <a:rPr lang="en-GB" b="1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(</a:t>
            </a:r>
            <a:r>
              <a:rPr lang="en-GB" b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CCWS)</a:t>
            </a:r>
            <a:endParaRPr lang="en-GB" sz="1400" dirty="0">
              <a:solidFill>
                <a:srgbClr val="C0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4020818" y="2564118"/>
            <a:ext cx="2089033" cy="866733"/>
            <a:chOff x="3830456" y="2537390"/>
            <a:chExt cx="2089033" cy="866733"/>
          </a:xfrm>
        </p:grpSpPr>
        <p:sp>
          <p:nvSpPr>
            <p:cNvPr id="48" name="Rectangle 47"/>
            <p:cNvSpPr/>
            <p:nvPr/>
          </p:nvSpPr>
          <p:spPr>
            <a:xfrm>
              <a:off x="4006026" y="2537390"/>
              <a:ext cx="1751442" cy="3693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 wrap="none">
              <a:spAutoFit/>
            </a:bodyPr>
            <a:lstStyle/>
            <a:p>
              <a:r>
                <a:rPr lang="en-GB" dirty="0" smtClean="0">
                  <a:solidFill>
                    <a:srgbClr val="FF00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Cache Thrashing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830456" y="3034791"/>
              <a:ext cx="2089033" cy="3693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 wrap="none">
              <a:spAutoFit/>
            </a:bodyPr>
            <a:lstStyle/>
            <a:p>
              <a:r>
                <a:rPr lang="en-GB" smtClean="0">
                  <a:solidFill>
                    <a:srgbClr val="FF00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Memory Congestion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33" name="Rectangle 32"/>
          <p:cNvSpPr/>
          <p:nvPr/>
        </p:nvSpPr>
        <p:spPr>
          <a:xfrm>
            <a:off x="502100" y="3656062"/>
            <a:ext cx="593803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</a:pPr>
            <a:r>
              <a:rPr lang="en-GB" sz="1400" b="1" i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Shortcomings</a:t>
            </a:r>
          </a:p>
          <a:p>
            <a:pPr marL="342900" indent="-342900">
              <a:buClr>
                <a:srgbClr val="C00000"/>
              </a:buClr>
              <a:buFont typeface="Arial" charset="0"/>
              <a:buChar char="•"/>
            </a:pPr>
            <a:r>
              <a:rPr lang="en-GB" sz="14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Couples warps with cache performance</a:t>
            </a:r>
            <a:endParaRPr lang="en-GB" sz="1400" dirty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342900" indent="-342900">
              <a:buClr>
                <a:srgbClr val="C00000"/>
              </a:buClr>
              <a:buFont typeface="Arial" charset="0"/>
              <a:buChar char="•"/>
            </a:pPr>
            <a:r>
              <a:rPr lang="en-GB" sz="14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Underutilization of shared memory resources</a:t>
            </a:r>
          </a:p>
          <a:p>
            <a:pPr marL="342900" indent="-342900">
              <a:buClr>
                <a:srgbClr val="C00000"/>
              </a:buClr>
              <a:buFont typeface="Arial" charset="0"/>
              <a:buChar char="•"/>
            </a:pPr>
            <a:r>
              <a:rPr lang="en-GB" sz="14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Dynamic policy has significant performance and cost overheads </a:t>
            </a:r>
          </a:p>
          <a:p>
            <a:pPr marL="342900" indent="-342900">
              <a:buClr>
                <a:srgbClr val="C00000"/>
              </a:buClr>
              <a:buFont typeface="Arial" charset="0"/>
              <a:buChar char="•"/>
            </a:pPr>
            <a:r>
              <a:rPr lang="en-GB" sz="14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Static policy burdens the user with the task of profiling every workload</a:t>
            </a:r>
          </a:p>
          <a:p>
            <a:r>
              <a:rPr lang="en-GB" sz="14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 </a:t>
            </a:r>
            <a:endParaRPr lang="en-GB" sz="1400" dirty="0">
              <a:solidFill>
                <a:srgbClr val="C0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grpSp>
        <p:nvGrpSpPr>
          <p:cNvPr id="29" name="Group 28"/>
          <p:cNvGrpSpPr/>
          <p:nvPr/>
        </p:nvGrpSpPr>
        <p:grpSpPr>
          <a:xfrm>
            <a:off x="0" y="4969565"/>
            <a:ext cx="5176298" cy="173935"/>
            <a:chOff x="0" y="4969565"/>
            <a:chExt cx="5176298" cy="173935"/>
          </a:xfrm>
        </p:grpSpPr>
        <p:sp>
          <p:nvSpPr>
            <p:cNvPr id="30" name="Pentagon 29"/>
            <p:cNvSpPr/>
            <p:nvPr/>
          </p:nvSpPr>
          <p:spPr>
            <a:xfrm>
              <a:off x="2041009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CCWS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31" name="Pentagon 30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Prior state-of-the-art</a:t>
              </a:r>
              <a:endParaRPr lang="en-US" sz="1000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  <p:sp>
        <p:nvSpPr>
          <p:cNvPr id="32" name="Rectangle 31"/>
          <p:cNvSpPr/>
          <p:nvPr/>
        </p:nvSpPr>
        <p:spPr>
          <a:xfrm>
            <a:off x="1548122" y="1174440"/>
            <a:ext cx="377682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GB" sz="1600" dirty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Limits the degree of multithreading</a:t>
            </a:r>
            <a:endParaRPr lang="en-GB" sz="1600" dirty="0">
              <a:solidFill>
                <a:srgbClr val="C0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746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3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010" y="2196293"/>
            <a:ext cx="2277056" cy="517444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1980739" y="1954951"/>
            <a:ext cx="1066819" cy="1015663"/>
            <a:chOff x="1992235" y="1947183"/>
            <a:chExt cx="1066819" cy="1015663"/>
          </a:xfrm>
        </p:grpSpPr>
        <p:sp>
          <p:nvSpPr>
            <p:cNvPr id="2" name="Rectangle 1"/>
            <p:cNvSpPr/>
            <p:nvPr/>
          </p:nvSpPr>
          <p:spPr>
            <a:xfrm>
              <a:off x="1992235" y="2161816"/>
              <a:ext cx="1066819" cy="560240"/>
            </a:xfrm>
            <a:prstGeom prst="rect">
              <a:avLst/>
            </a:prstGeom>
            <a:solidFill>
              <a:schemeClr val="bg2">
                <a:lumMod val="75000"/>
                <a:alpha val="55000"/>
              </a:schemeClr>
            </a:solidFill>
            <a:ln>
              <a:noFill/>
            </a:ln>
            <a:effectLst>
              <a:reflection stA="0" endPos="650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93451" y="1947183"/>
              <a:ext cx="95410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 smtClean="0">
                  <a:solidFill>
                    <a:srgbClr val="FF0000"/>
                  </a:solidFill>
                </a:rPr>
                <a:t>☓</a:t>
              </a:r>
              <a:endParaRPr lang="en-US" sz="4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2519811" y="2070527"/>
            <a:ext cx="609884" cy="769441"/>
            <a:chOff x="1796931" y="2063371"/>
            <a:chExt cx="1267860" cy="769441"/>
          </a:xfrm>
        </p:grpSpPr>
        <p:sp>
          <p:nvSpPr>
            <p:cNvPr id="36" name="Rectangle 35"/>
            <p:cNvSpPr/>
            <p:nvPr/>
          </p:nvSpPr>
          <p:spPr>
            <a:xfrm>
              <a:off x="1992235" y="2161816"/>
              <a:ext cx="1066819" cy="560240"/>
            </a:xfrm>
            <a:prstGeom prst="rect">
              <a:avLst/>
            </a:prstGeom>
            <a:solidFill>
              <a:schemeClr val="bg2">
                <a:lumMod val="75000"/>
                <a:alpha val="55000"/>
              </a:schemeClr>
            </a:solidFill>
            <a:ln>
              <a:noFill/>
            </a:ln>
            <a:effectLst>
              <a:reflection stA="0" endPos="650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796931" y="2063371"/>
              <a:ext cx="126786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smtClean="0">
                  <a:solidFill>
                    <a:srgbClr val="FF0000"/>
                  </a:solidFill>
                </a:rPr>
                <a:t>☓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 state-of-the-art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14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22" t="8211" r="21580" b="-220"/>
          <a:stretch/>
        </p:blipFill>
        <p:spPr>
          <a:xfrm>
            <a:off x="1177741" y="3040801"/>
            <a:ext cx="1611074" cy="38946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2040" y="3066258"/>
            <a:ext cx="9653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L1 cache</a:t>
            </a:r>
            <a:endParaRPr lang="en-US" sz="1600" b="1" dirty="0"/>
          </a:p>
        </p:txBody>
      </p:sp>
      <p:sp>
        <p:nvSpPr>
          <p:cNvPr id="14" name="Rectangle 13"/>
          <p:cNvSpPr/>
          <p:nvPr/>
        </p:nvSpPr>
        <p:spPr>
          <a:xfrm>
            <a:off x="61172" y="2285738"/>
            <a:ext cx="7664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Warps</a:t>
            </a:r>
            <a:endParaRPr lang="en-US" sz="1600" b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209001" y="2713737"/>
            <a:ext cx="205584" cy="327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1755391" y="2713737"/>
            <a:ext cx="3070" cy="3442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27" t="14866" r="14797" b="4894"/>
          <a:stretch/>
        </p:blipFill>
        <p:spPr>
          <a:xfrm>
            <a:off x="1201186" y="3077028"/>
            <a:ext cx="1579814" cy="331339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grpSp>
        <p:nvGrpSpPr>
          <p:cNvPr id="29" name="Group 28"/>
          <p:cNvGrpSpPr/>
          <p:nvPr/>
        </p:nvGrpSpPr>
        <p:grpSpPr>
          <a:xfrm>
            <a:off x="0" y="4969565"/>
            <a:ext cx="5176298" cy="173935"/>
            <a:chOff x="0" y="4969565"/>
            <a:chExt cx="5176298" cy="173935"/>
          </a:xfrm>
        </p:grpSpPr>
        <p:sp>
          <p:nvSpPr>
            <p:cNvPr id="30" name="Pentagon 29"/>
            <p:cNvSpPr/>
            <p:nvPr/>
          </p:nvSpPr>
          <p:spPr>
            <a:xfrm>
              <a:off x="2041009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CCWS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31" name="Pentagon 30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Prior state-of-the-art</a:t>
              </a:r>
              <a:endParaRPr lang="en-US" sz="1000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768346" y="784326"/>
            <a:ext cx="5320491" cy="738791"/>
            <a:chOff x="768346" y="784326"/>
            <a:chExt cx="5320491" cy="738791"/>
          </a:xfrm>
        </p:grpSpPr>
        <p:sp>
          <p:nvSpPr>
            <p:cNvPr id="39" name="TextBox 38"/>
            <p:cNvSpPr txBox="1"/>
            <p:nvPr/>
          </p:nvSpPr>
          <p:spPr>
            <a:xfrm>
              <a:off x="1390669" y="784326"/>
              <a:ext cx="40758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rgbClr val="C000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Priority-based cache allocation (PCAL)</a:t>
              </a:r>
              <a:endParaRPr lang="en-GB" sz="1400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68346" y="1184563"/>
              <a:ext cx="5320491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600" dirty="0" smtClean="0">
                  <a:solidFill>
                    <a:srgbClr val="00206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Alter parallelism independent of memory </a:t>
              </a:r>
              <a:r>
                <a:rPr lang="en-GB" sz="1600" smtClean="0">
                  <a:solidFill>
                    <a:srgbClr val="00206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system performance</a:t>
              </a:r>
              <a:endParaRPr lang="en-GB" sz="1600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249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27" t="14866" r="14797" b="4894"/>
          <a:stretch/>
        </p:blipFill>
        <p:spPr>
          <a:xfrm>
            <a:off x="1201186" y="3084843"/>
            <a:ext cx="1579814" cy="33133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 state-of-the-art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15</a:t>
            </a:fld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010" y="2196293"/>
            <a:ext cx="2277056" cy="51744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2040" y="3066258"/>
            <a:ext cx="9653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L1 cache</a:t>
            </a:r>
            <a:endParaRPr lang="en-US" sz="1600" b="1" dirty="0"/>
          </a:p>
        </p:txBody>
      </p:sp>
      <p:sp>
        <p:nvSpPr>
          <p:cNvPr id="14" name="Rectangle 13"/>
          <p:cNvSpPr/>
          <p:nvPr/>
        </p:nvSpPr>
        <p:spPr>
          <a:xfrm>
            <a:off x="61172" y="2285738"/>
            <a:ext cx="7664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Warps</a:t>
            </a:r>
            <a:endParaRPr lang="en-US" sz="1600" b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209001" y="2713737"/>
            <a:ext cx="205584" cy="327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1755391" y="2713737"/>
            <a:ext cx="3070" cy="3442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/>
          <p:cNvGrpSpPr/>
          <p:nvPr/>
        </p:nvGrpSpPr>
        <p:grpSpPr>
          <a:xfrm>
            <a:off x="2519811" y="2070527"/>
            <a:ext cx="609884" cy="769441"/>
            <a:chOff x="1796931" y="2063371"/>
            <a:chExt cx="1267860" cy="769441"/>
          </a:xfrm>
        </p:grpSpPr>
        <p:sp>
          <p:nvSpPr>
            <p:cNvPr id="58" name="Rectangle 57"/>
            <p:cNvSpPr/>
            <p:nvPr/>
          </p:nvSpPr>
          <p:spPr>
            <a:xfrm>
              <a:off x="1992235" y="2161816"/>
              <a:ext cx="1066819" cy="560240"/>
            </a:xfrm>
            <a:prstGeom prst="rect">
              <a:avLst/>
            </a:prstGeom>
            <a:solidFill>
              <a:schemeClr val="bg2">
                <a:lumMod val="75000"/>
                <a:alpha val="55000"/>
              </a:schemeClr>
            </a:solidFill>
            <a:ln>
              <a:noFill/>
            </a:ln>
            <a:effectLst>
              <a:reflection stA="0" endPos="650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796931" y="2063371"/>
              <a:ext cx="126786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smtClean="0">
                  <a:solidFill>
                    <a:srgbClr val="FF0000"/>
                  </a:solidFill>
                </a:rPr>
                <a:t>☓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1390669" y="784326"/>
            <a:ext cx="4075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Priority-based cache allocation (PCAL)</a:t>
            </a:r>
            <a:endParaRPr lang="en-GB" sz="1400" dirty="0">
              <a:solidFill>
                <a:srgbClr val="C0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770699" y="2068775"/>
            <a:ext cx="1809533" cy="714519"/>
          </a:xfrm>
          <a:prstGeom prst="ellipse">
            <a:avLst/>
          </a:prstGeom>
          <a:noFill/>
          <a:ln w="28575">
            <a:solidFill>
              <a:srgbClr val="F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622202" y="1419847"/>
            <a:ext cx="2232727" cy="648928"/>
            <a:chOff x="622202" y="1419847"/>
            <a:chExt cx="2232727" cy="648928"/>
          </a:xfrm>
        </p:grpSpPr>
        <p:sp>
          <p:nvSpPr>
            <p:cNvPr id="51" name="Rectangle 50"/>
            <p:cNvSpPr/>
            <p:nvPr/>
          </p:nvSpPr>
          <p:spPr>
            <a:xfrm>
              <a:off x="622202" y="1419847"/>
              <a:ext cx="223272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b="1" i="1" dirty="0" smtClean="0">
                  <a:solidFill>
                    <a:srgbClr val="FF26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Vital</a:t>
              </a:r>
              <a:r>
                <a:rPr lang="en-GB" b="1" i="1" dirty="0" smtClean="0">
                  <a:solidFill>
                    <a:srgbClr val="C000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 </a:t>
              </a:r>
              <a:r>
                <a:rPr lang="en-GB" b="1" i="1" dirty="0" smtClean="0">
                  <a:solidFill>
                    <a:srgbClr val="FF26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warps </a:t>
              </a:r>
              <a:r>
                <a:rPr lang="en-GB" sz="1200" dirty="0" smtClean="0">
                  <a:solidFill>
                    <a:srgbClr val="00206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(W1, W2, W3)</a:t>
              </a:r>
              <a:endParaRPr lang="en-US" sz="1200" dirty="0">
                <a:solidFill>
                  <a:srgbClr val="002060"/>
                </a:solidFill>
              </a:endParaRPr>
            </a:p>
          </p:txBody>
        </p:sp>
        <p:cxnSp>
          <p:nvCxnSpPr>
            <p:cNvPr id="16" name="Straight Arrow Connector 15"/>
            <p:cNvCxnSpPr>
              <a:stCxn id="8" idx="0"/>
              <a:endCxn id="51" idx="2"/>
            </p:cNvCxnSpPr>
            <p:nvPr/>
          </p:nvCxnSpPr>
          <p:spPr>
            <a:xfrm flipV="1">
              <a:off x="1675466" y="1789179"/>
              <a:ext cx="63100" cy="279596"/>
            </a:xfrm>
            <a:prstGeom prst="straightConnector1">
              <a:avLst/>
            </a:prstGeom>
            <a:ln w="28575">
              <a:solidFill>
                <a:srgbClr val="F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Oval 49"/>
          <p:cNvSpPr/>
          <p:nvPr/>
        </p:nvSpPr>
        <p:spPr>
          <a:xfrm>
            <a:off x="1086326" y="3057940"/>
            <a:ext cx="1809533" cy="430794"/>
          </a:xfrm>
          <a:prstGeom prst="ellipse">
            <a:avLst/>
          </a:prstGeom>
          <a:noFill/>
          <a:ln w="28575">
            <a:solidFill>
              <a:srgbClr val="F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804514" y="3488734"/>
            <a:ext cx="2403222" cy="1435035"/>
            <a:chOff x="804514" y="3488734"/>
            <a:chExt cx="2403222" cy="1435035"/>
          </a:xfrm>
        </p:grpSpPr>
        <p:sp>
          <p:nvSpPr>
            <p:cNvPr id="52" name="Rectangle 51"/>
            <p:cNvSpPr/>
            <p:nvPr/>
          </p:nvSpPr>
          <p:spPr>
            <a:xfrm>
              <a:off x="804514" y="4092772"/>
              <a:ext cx="2403222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b="1" i="1" dirty="0" smtClean="0">
                  <a:solidFill>
                    <a:srgbClr val="FF26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Cache-polluting warps </a:t>
              </a:r>
            </a:p>
            <a:p>
              <a:pPr algn="ctr"/>
              <a:r>
                <a:rPr lang="en-GB" sz="1200" dirty="0">
                  <a:solidFill>
                    <a:srgbClr val="00206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(W1, </a:t>
              </a:r>
              <a:r>
                <a:rPr lang="en-GB" sz="1200" dirty="0" smtClean="0">
                  <a:solidFill>
                    <a:srgbClr val="00206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W2)</a:t>
              </a:r>
              <a:endParaRPr lang="en-US" sz="1200" dirty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  <a:p>
              <a:endParaRPr lang="en-US" b="1" i="1" dirty="0">
                <a:solidFill>
                  <a:srgbClr val="FF2600"/>
                </a:solidFill>
              </a:endParaRPr>
            </a:p>
          </p:txBody>
        </p:sp>
        <p:cxnSp>
          <p:nvCxnSpPr>
            <p:cNvPr id="53" name="Straight Arrow Connector 52"/>
            <p:cNvCxnSpPr>
              <a:stCxn id="50" idx="4"/>
              <a:endCxn id="52" idx="0"/>
            </p:cNvCxnSpPr>
            <p:nvPr/>
          </p:nvCxnSpPr>
          <p:spPr>
            <a:xfrm>
              <a:off x="1991093" y="3488734"/>
              <a:ext cx="15032" cy="604038"/>
            </a:xfrm>
            <a:prstGeom prst="straightConnector1">
              <a:avLst/>
            </a:prstGeom>
            <a:ln w="28575">
              <a:solidFill>
                <a:srgbClr val="F2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6" name="Picture 65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grpSp>
        <p:nvGrpSpPr>
          <p:cNvPr id="68" name="Group 67"/>
          <p:cNvGrpSpPr/>
          <p:nvPr/>
        </p:nvGrpSpPr>
        <p:grpSpPr>
          <a:xfrm>
            <a:off x="3690766" y="1842956"/>
            <a:ext cx="3262194" cy="2910067"/>
            <a:chOff x="3690766" y="1842956"/>
            <a:chExt cx="3262194" cy="2910067"/>
          </a:xfrm>
        </p:grpSpPr>
        <p:sp>
          <p:nvSpPr>
            <p:cNvPr id="71" name="Right Triangle 70"/>
            <p:cNvSpPr/>
            <p:nvPr/>
          </p:nvSpPr>
          <p:spPr>
            <a:xfrm rot="16200000">
              <a:off x="4275640" y="1971681"/>
              <a:ext cx="2223160" cy="2215992"/>
            </a:xfrm>
            <a:prstGeom prst="rtTriangle">
              <a:avLst/>
            </a:prstGeom>
            <a:pattFill prst="pct25">
              <a:fgClr>
                <a:srgbClr val="EA8E89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3" name="Group 72"/>
            <p:cNvGrpSpPr/>
            <p:nvPr/>
          </p:nvGrpSpPr>
          <p:grpSpPr>
            <a:xfrm>
              <a:off x="3690766" y="1842956"/>
              <a:ext cx="3262194" cy="2910067"/>
              <a:chOff x="3690766" y="1842956"/>
              <a:chExt cx="3262194" cy="2910067"/>
            </a:xfrm>
          </p:grpSpPr>
          <p:grpSp>
            <p:nvGrpSpPr>
              <p:cNvPr id="74" name="Group 73"/>
              <p:cNvGrpSpPr/>
              <p:nvPr/>
            </p:nvGrpSpPr>
            <p:grpSpPr>
              <a:xfrm>
                <a:off x="4267200" y="1842956"/>
                <a:ext cx="2368800" cy="2368800"/>
                <a:chOff x="4267200" y="1842956"/>
                <a:chExt cx="2368800" cy="2368800"/>
              </a:xfrm>
            </p:grpSpPr>
            <p:cxnSp>
              <p:nvCxnSpPr>
                <p:cNvPr id="80" name="Straight Arrow Connector 79"/>
                <p:cNvCxnSpPr/>
                <p:nvPr/>
              </p:nvCxnSpPr>
              <p:spPr>
                <a:xfrm>
                  <a:off x="4267200" y="4211756"/>
                  <a:ext cx="2368800" cy="0"/>
                </a:xfrm>
                <a:prstGeom prst="straightConnector1">
                  <a:avLst/>
                </a:prstGeom>
                <a:ln w="28575">
                  <a:solidFill>
                    <a:schemeClr val="bg2">
                      <a:lumMod val="50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Arrow Connector 80"/>
                <p:cNvCxnSpPr/>
                <p:nvPr/>
              </p:nvCxnSpPr>
              <p:spPr>
                <a:xfrm flipH="1" flipV="1">
                  <a:off x="4267200" y="1842956"/>
                  <a:ext cx="1942" cy="2368800"/>
                </a:xfrm>
                <a:prstGeom prst="straightConnector1">
                  <a:avLst/>
                </a:prstGeom>
                <a:ln w="28575">
                  <a:solidFill>
                    <a:schemeClr val="bg2">
                      <a:lumMod val="50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5" name="Rectangle 74"/>
              <p:cNvSpPr/>
              <p:nvPr/>
            </p:nvSpPr>
            <p:spPr>
              <a:xfrm rot="16200000">
                <a:off x="2734735" y="2842690"/>
                <a:ext cx="22813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Cache-polluting warps</a:t>
                </a:r>
                <a:endParaRPr lang="en-US" dirty="0">
                  <a:solidFill>
                    <a:schemeClr val="accent4">
                      <a:lumMod val="50000"/>
                    </a:schemeClr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4731559" y="4383691"/>
                <a:ext cx="12416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Vital warps</a:t>
                </a:r>
                <a:endParaRPr lang="en-US" dirty="0">
                  <a:solidFill>
                    <a:schemeClr val="accent4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77" name="Straight Connector 76"/>
              <p:cNvCxnSpPr/>
              <p:nvPr/>
            </p:nvCxnSpPr>
            <p:spPr>
              <a:xfrm rot="18900000" flipV="1">
                <a:off x="3804264" y="3080211"/>
                <a:ext cx="3148696" cy="21453"/>
              </a:xfrm>
              <a:prstGeom prst="line">
                <a:avLst/>
              </a:prstGeom>
              <a:ln w="222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Rectangle 78"/>
              <p:cNvSpPr/>
              <p:nvPr/>
            </p:nvSpPr>
            <p:spPr>
              <a:xfrm rot="18875715">
                <a:off x="4688684" y="3129931"/>
                <a:ext cx="247017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b="1" dirty="0" smtClean="0"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PCAL search space</a:t>
                </a:r>
                <a:endParaRPr lang="en-US" b="1" dirty="0"/>
              </a:p>
            </p:txBody>
          </p:sp>
        </p:grpSp>
      </p:grpSp>
      <p:grpSp>
        <p:nvGrpSpPr>
          <p:cNvPr id="9" name="Group 8"/>
          <p:cNvGrpSpPr/>
          <p:nvPr/>
        </p:nvGrpSpPr>
        <p:grpSpPr>
          <a:xfrm>
            <a:off x="5167703" y="1193405"/>
            <a:ext cx="483540" cy="3640950"/>
            <a:chOff x="5167703" y="1193405"/>
            <a:chExt cx="483540" cy="3640950"/>
          </a:xfrm>
        </p:grpSpPr>
        <p:sp>
          <p:nvSpPr>
            <p:cNvPr id="69" name="Oval 68"/>
            <p:cNvSpPr/>
            <p:nvPr/>
          </p:nvSpPr>
          <p:spPr>
            <a:xfrm rot="2684235">
              <a:off x="5288986" y="1193405"/>
              <a:ext cx="362257" cy="3640950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 rot="18875715">
              <a:off x="4117280" y="2435772"/>
              <a:ext cx="247017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b="1" dirty="0" smtClean="0">
                  <a:latin typeface="Centaur" panose="02030504050205020304" pitchFamily="18" charset="0"/>
                  <a:cs typeface="Nirmala UI Semilight" panose="020B0402040204020203" pitchFamily="34" charset="0"/>
                </a:rPr>
                <a:t>CCWS search space</a:t>
              </a:r>
              <a:endParaRPr lang="en-US" b="1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0" y="4969565"/>
            <a:ext cx="5176298" cy="173935"/>
            <a:chOff x="0" y="4969565"/>
            <a:chExt cx="5176298" cy="173935"/>
          </a:xfrm>
        </p:grpSpPr>
        <p:sp>
          <p:nvSpPr>
            <p:cNvPr id="46" name="Pentagon 45"/>
            <p:cNvSpPr/>
            <p:nvPr/>
          </p:nvSpPr>
          <p:spPr>
            <a:xfrm>
              <a:off x="2041009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PCAL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47" name="Pentagon 46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Prior state-of-the-art</a:t>
              </a:r>
              <a:endParaRPr lang="en-US" sz="1000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7980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 state-of-the-art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16</a:t>
            </a:fld>
            <a:endParaRPr lang="en-GB" dirty="0"/>
          </a:p>
        </p:txBody>
      </p:sp>
      <p:sp>
        <p:nvSpPr>
          <p:cNvPr id="45" name="TextBox 44"/>
          <p:cNvSpPr txBox="1"/>
          <p:nvPr/>
        </p:nvSpPr>
        <p:spPr>
          <a:xfrm>
            <a:off x="1390669" y="784326"/>
            <a:ext cx="4075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Priority-based cache allocation (PCAL)</a:t>
            </a:r>
            <a:endParaRPr lang="en-GB" sz="1400" dirty="0">
              <a:solidFill>
                <a:srgbClr val="C0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283" y="1509357"/>
            <a:ext cx="1607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Vital warps </a:t>
            </a:r>
            <a:r>
              <a:rPr lang="en-GB" i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(N)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2628" y="1860344"/>
            <a:ext cx="32432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Determine degree of multithreading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13206" y="2474980"/>
            <a:ext cx="2608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Cache-polluting warps </a:t>
            </a:r>
            <a:r>
              <a:rPr lang="en-GB" i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(p)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98687" y="2828957"/>
            <a:ext cx="45407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Subset of vital warps</a:t>
            </a:r>
          </a:p>
          <a:p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Ability to allocate and evict the L1 cache</a:t>
            </a:r>
          </a:p>
          <a:p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Reduce cache contention</a:t>
            </a:r>
            <a:endParaRPr lang="en-GB" sz="1600" dirty="0">
              <a:solidFill>
                <a:srgbClr val="C0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5283" y="4076464"/>
            <a:ext cx="29451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Warp-tuple </a:t>
            </a:r>
            <a:r>
              <a:rPr lang="en-GB" sz="2800" i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{ N, p }</a:t>
            </a:r>
            <a:endParaRPr lang="en-US" sz="3200" i="1" dirty="0">
              <a:solidFill>
                <a:srgbClr val="C00000"/>
              </a:solidFill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3690766" y="1193405"/>
            <a:ext cx="3262194" cy="3640950"/>
            <a:chOff x="3690766" y="1193405"/>
            <a:chExt cx="3262194" cy="3640950"/>
          </a:xfrm>
        </p:grpSpPr>
        <p:grpSp>
          <p:nvGrpSpPr>
            <p:cNvPr id="5" name="Group 4"/>
            <p:cNvGrpSpPr/>
            <p:nvPr/>
          </p:nvGrpSpPr>
          <p:grpSpPr>
            <a:xfrm>
              <a:off x="3690766" y="1842956"/>
              <a:ext cx="3262194" cy="2910067"/>
              <a:chOff x="3690766" y="1842956"/>
              <a:chExt cx="3262194" cy="2910067"/>
            </a:xfrm>
          </p:grpSpPr>
          <p:sp>
            <p:nvSpPr>
              <p:cNvPr id="13" name="Right Triangle 12"/>
              <p:cNvSpPr/>
              <p:nvPr/>
            </p:nvSpPr>
            <p:spPr>
              <a:xfrm rot="16200000">
                <a:off x="4275640" y="1971681"/>
                <a:ext cx="2223160" cy="2215992"/>
              </a:xfrm>
              <a:prstGeom prst="rtTriangle">
                <a:avLst/>
              </a:prstGeom>
              <a:pattFill prst="pct25">
                <a:fgClr>
                  <a:srgbClr val="EA8E89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" name="Group 1"/>
              <p:cNvGrpSpPr/>
              <p:nvPr/>
            </p:nvGrpSpPr>
            <p:grpSpPr>
              <a:xfrm>
                <a:off x="3690766" y="1842956"/>
                <a:ext cx="3262194" cy="2910067"/>
                <a:chOff x="3690766" y="1842956"/>
                <a:chExt cx="3262194" cy="2910067"/>
              </a:xfrm>
            </p:grpSpPr>
            <p:grpSp>
              <p:nvGrpSpPr>
                <p:cNvPr id="29" name="Group 28"/>
                <p:cNvGrpSpPr/>
                <p:nvPr/>
              </p:nvGrpSpPr>
              <p:grpSpPr>
                <a:xfrm>
                  <a:off x="4267200" y="1842956"/>
                  <a:ext cx="2368800" cy="2368800"/>
                  <a:chOff x="4267200" y="1842956"/>
                  <a:chExt cx="2368800" cy="2368800"/>
                </a:xfrm>
              </p:grpSpPr>
              <p:cxnSp>
                <p:nvCxnSpPr>
                  <p:cNvPr id="15" name="Straight Arrow Connector 14"/>
                  <p:cNvCxnSpPr/>
                  <p:nvPr/>
                </p:nvCxnSpPr>
                <p:spPr>
                  <a:xfrm>
                    <a:off x="4267200" y="4211756"/>
                    <a:ext cx="2368800" cy="0"/>
                  </a:xfrm>
                  <a:prstGeom prst="straightConnector1">
                    <a:avLst/>
                  </a:prstGeom>
                  <a:ln w="28575">
                    <a:solidFill>
                      <a:schemeClr val="bg2">
                        <a:lumMod val="50000"/>
                      </a:schemeClr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Arrow Connector 26"/>
                  <p:cNvCxnSpPr/>
                  <p:nvPr/>
                </p:nvCxnSpPr>
                <p:spPr>
                  <a:xfrm flipH="1" flipV="1">
                    <a:off x="4267200" y="1842956"/>
                    <a:ext cx="1942" cy="2368800"/>
                  </a:xfrm>
                  <a:prstGeom prst="straightConnector1">
                    <a:avLst/>
                  </a:prstGeom>
                  <a:ln w="28575">
                    <a:solidFill>
                      <a:schemeClr val="bg2">
                        <a:lumMod val="50000"/>
                      </a:schemeClr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0" name="Rectangle 29"/>
                <p:cNvSpPr/>
                <p:nvPr/>
              </p:nvSpPr>
              <p:spPr>
                <a:xfrm rot="16200000">
                  <a:off x="2734735" y="2842690"/>
                  <a:ext cx="228139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dirty="0" smtClean="0">
                      <a:solidFill>
                        <a:schemeClr val="accent4">
                          <a:lumMod val="50000"/>
                        </a:schemeClr>
                      </a:solidFill>
                      <a:latin typeface="Centaur" panose="02030504050205020304" pitchFamily="18" charset="0"/>
                      <a:cs typeface="Nirmala UI Semilight" panose="020B0402040204020203" pitchFamily="34" charset="0"/>
                    </a:rPr>
                    <a:t>Cache-polluting warps</a:t>
                  </a:r>
                  <a:endParaRPr lang="en-US" dirty="0">
                    <a:solidFill>
                      <a:schemeClr val="accent4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>
                  <a:off x="4731559" y="4383691"/>
                  <a:ext cx="124162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dirty="0" smtClean="0">
                      <a:solidFill>
                        <a:schemeClr val="accent4">
                          <a:lumMod val="50000"/>
                        </a:schemeClr>
                      </a:solidFill>
                      <a:latin typeface="Centaur" panose="02030504050205020304" pitchFamily="18" charset="0"/>
                      <a:cs typeface="Nirmala UI Semilight" panose="020B0402040204020203" pitchFamily="34" charset="0"/>
                    </a:rPr>
                    <a:t>Vital warps</a:t>
                  </a:r>
                  <a:endParaRPr lang="en-US" dirty="0">
                    <a:solidFill>
                      <a:schemeClr val="accent4">
                        <a:lumMod val="50000"/>
                      </a:schemeClr>
                    </a:solidFill>
                  </a:endParaRPr>
                </a:p>
              </p:txBody>
            </p:sp>
            <p:cxnSp>
              <p:nvCxnSpPr>
                <p:cNvPr id="33" name="Straight Connector 32"/>
                <p:cNvCxnSpPr/>
                <p:nvPr/>
              </p:nvCxnSpPr>
              <p:spPr>
                <a:xfrm rot="18900000" flipV="1">
                  <a:off x="3804264" y="3080211"/>
                  <a:ext cx="3148696" cy="21453"/>
                </a:xfrm>
                <a:prstGeom prst="line">
                  <a:avLst/>
                </a:prstGeom>
                <a:ln w="2222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" name="Rectangle 41"/>
                <p:cNvSpPr/>
                <p:nvPr/>
              </p:nvSpPr>
              <p:spPr>
                <a:xfrm rot="18875715">
                  <a:off x="4688684" y="3129931"/>
                  <a:ext cx="2470178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b="1" dirty="0" smtClean="0">
                      <a:latin typeface="Centaur" panose="02030504050205020304" pitchFamily="18" charset="0"/>
                      <a:cs typeface="Nirmala UI Semilight" panose="020B0402040204020203" pitchFamily="34" charset="0"/>
                    </a:rPr>
                    <a:t>PCAL search space</a:t>
                  </a:r>
                  <a:endParaRPr lang="en-US" b="1" dirty="0"/>
                </a:p>
              </p:txBody>
            </p:sp>
          </p:grpSp>
        </p:grpSp>
        <p:sp>
          <p:nvSpPr>
            <p:cNvPr id="3" name="Oval 2"/>
            <p:cNvSpPr/>
            <p:nvPr/>
          </p:nvSpPr>
          <p:spPr>
            <a:xfrm rot="2684235">
              <a:off x="5288986" y="1193405"/>
              <a:ext cx="362257" cy="3640950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 rot="18875715">
              <a:off x="4117280" y="2435772"/>
              <a:ext cx="247017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b="1" dirty="0" smtClean="0">
                  <a:latin typeface="Centaur" panose="02030504050205020304" pitchFamily="18" charset="0"/>
                  <a:cs typeface="Nirmala UI Semilight" panose="020B0402040204020203" pitchFamily="34" charset="0"/>
                </a:rPr>
                <a:t>CCWS search space</a:t>
              </a:r>
              <a:endParaRPr lang="en-US" b="1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0" y="4969565"/>
            <a:ext cx="5176298" cy="173935"/>
            <a:chOff x="0" y="4969565"/>
            <a:chExt cx="5176298" cy="173935"/>
          </a:xfrm>
        </p:grpSpPr>
        <p:sp>
          <p:nvSpPr>
            <p:cNvPr id="49" name="Pentagon 48"/>
            <p:cNvSpPr/>
            <p:nvPr/>
          </p:nvSpPr>
          <p:spPr>
            <a:xfrm>
              <a:off x="2041009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PCAL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50" name="Pentagon 49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Prior state-of-the-art</a:t>
              </a:r>
              <a:endParaRPr lang="en-US" sz="1000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821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Limitations of PCAL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17</a:t>
            </a:fld>
            <a:endParaRPr lang="en-GB" dirty="0"/>
          </a:p>
        </p:txBody>
      </p:sp>
      <p:sp>
        <p:nvSpPr>
          <p:cNvPr id="47" name="Rectangle 46"/>
          <p:cNvSpPr/>
          <p:nvPr/>
        </p:nvSpPr>
        <p:spPr>
          <a:xfrm>
            <a:off x="342901" y="1089180"/>
            <a:ext cx="301217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r>
              <a:rPr lang="en-GB" sz="1600" dirty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H</a:t>
            </a: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euristic-based iterative search are </a:t>
            </a: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slow</a:t>
            </a: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 in hardware</a:t>
            </a: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endParaRPr lang="en-GB" sz="16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r>
              <a:rPr lang="en-GB" sz="1600" dirty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P</a:t>
            </a: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rone to </a:t>
            </a: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local optima </a:t>
            </a: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in presence of multiple performance peaks</a:t>
            </a: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endParaRPr lang="en-GB" sz="16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These two limitations lead to sub-optimal solutions</a:t>
            </a:r>
          </a:p>
        </p:txBody>
      </p:sp>
      <p:cxnSp>
        <p:nvCxnSpPr>
          <p:cNvPr id="9" name="Curved Connector 8"/>
          <p:cNvCxnSpPr/>
          <p:nvPr/>
        </p:nvCxnSpPr>
        <p:spPr>
          <a:xfrm rot="16200000" flipH="1">
            <a:off x="6029104" y="2682814"/>
            <a:ext cx="285354" cy="207647"/>
          </a:xfrm>
          <a:prstGeom prst="curvedConnector3">
            <a:avLst>
              <a:gd name="adj1" fmla="val 88344"/>
            </a:avLst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3690000" y="1843200"/>
            <a:ext cx="3262194" cy="2910067"/>
            <a:chOff x="3690766" y="1842956"/>
            <a:chExt cx="3262194" cy="2910067"/>
          </a:xfrm>
        </p:grpSpPr>
        <p:grpSp>
          <p:nvGrpSpPr>
            <p:cNvPr id="36" name="Group 35"/>
            <p:cNvGrpSpPr/>
            <p:nvPr/>
          </p:nvGrpSpPr>
          <p:grpSpPr>
            <a:xfrm>
              <a:off x="4267200" y="1842956"/>
              <a:ext cx="2368800" cy="2368800"/>
              <a:chOff x="4267200" y="1842956"/>
              <a:chExt cx="2368800" cy="2368800"/>
            </a:xfrm>
          </p:grpSpPr>
          <p:cxnSp>
            <p:nvCxnSpPr>
              <p:cNvPr id="41" name="Straight Arrow Connector 40"/>
              <p:cNvCxnSpPr/>
              <p:nvPr/>
            </p:nvCxnSpPr>
            <p:spPr>
              <a:xfrm>
                <a:off x="4267200" y="4211756"/>
                <a:ext cx="2368800" cy="0"/>
              </a:xfrm>
              <a:prstGeom prst="straightConnector1">
                <a:avLst/>
              </a:prstGeom>
              <a:ln w="28575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/>
              <p:nvPr/>
            </p:nvCxnSpPr>
            <p:spPr>
              <a:xfrm flipH="1" flipV="1">
                <a:off x="4267200" y="1842956"/>
                <a:ext cx="1942" cy="2368800"/>
              </a:xfrm>
              <a:prstGeom prst="straightConnector1">
                <a:avLst/>
              </a:prstGeom>
              <a:ln w="28575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Rectangle 37"/>
            <p:cNvSpPr/>
            <p:nvPr/>
          </p:nvSpPr>
          <p:spPr>
            <a:xfrm rot="16200000">
              <a:off x="2734735" y="2842690"/>
              <a:ext cx="22813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olidFill>
                    <a:schemeClr val="accent4">
                      <a:lumMod val="50000"/>
                    </a:schemeClr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Cache-polluting warps</a:t>
              </a:r>
              <a:endParaRPr lang="en-US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731559" y="4383691"/>
              <a:ext cx="12416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olidFill>
                    <a:schemeClr val="accent4">
                      <a:lumMod val="50000"/>
                    </a:schemeClr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Vital warps</a:t>
              </a:r>
              <a:endParaRPr lang="en-US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40" name="Straight Connector 39"/>
            <p:cNvCxnSpPr/>
            <p:nvPr/>
          </p:nvCxnSpPr>
          <p:spPr>
            <a:xfrm rot="18900000" flipV="1">
              <a:off x="3804264" y="3080211"/>
              <a:ext cx="3148696" cy="21453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Right Triangle 45"/>
          <p:cNvSpPr/>
          <p:nvPr/>
        </p:nvSpPr>
        <p:spPr>
          <a:xfrm rot="16200000">
            <a:off x="4272767" y="1986028"/>
            <a:ext cx="2223160" cy="2215992"/>
          </a:xfrm>
          <a:prstGeom prst="rtTriangle">
            <a:avLst/>
          </a:prstGeom>
          <a:pattFill prst="pct20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6376407" y="1881324"/>
            <a:ext cx="180000" cy="180000"/>
          </a:xfrm>
          <a:prstGeom prst="ellipse">
            <a:avLst/>
          </a:prstGeom>
          <a:solidFill>
            <a:srgbClr val="FF2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0000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6093545" y="2172942"/>
            <a:ext cx="180000" cy="180000"/>
          </a:xfrm>
          <a:prstGeom prst="ellipse">
            <a:avLst/>
          </a:prstGeom>
          <a:solidFill>
            <a:srgbClr val="FF2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0000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5828841" y="2446538"/>
            <a:ext cx="180000" cy="180000"/>
          </a:xfrm>
          <a:prstGeom prst="ellipse">
            <a:avLst/>
          </a:prstGeom>
          <a:solidFill>
            <a:srgbClr val="FF2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0000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5545427" y="2731892"/>
            <a:ext cx="180000" cy="180000"/>
          </a:xfrm>
          <a:prstGeom prst="ellipse">
            <a:avLst/>
          </a:prstGeom>
          <a:solidFill>
            <a:srgbClr val="FF2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0000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5271246" y="3015885"/>
            <a:ext cx="180000" cy="180000"/>
          </a:xfrm>
          <a:prstGeom prst="ellipse">
            <a:avLst/>
          </a:prstGeom>
          <a:solidFill>
            <a:srgbClr val="FF2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0000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4995336" y="3307504"/>
            <a:ext cx="180000" cy="180000"/>
          </a:xfrm>
          <a:prstGeom prst="ellipse">
            <a:avLst/>
          </a:prstGeom>
          <a:solidFill>
            <a:srgbClr val="FF2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0000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5012867" y="3614668"/>
            <a:ext cx="180000" cy="180000"/>
          </a:xfrm>
          <a:prstGeom prst="ellipse">
            <a:avLst/>
          </a:prstGeom>
          <a:solidFill>
            <a:srgbClr val="FF2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0000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5390564" y="3606847"/>
            <a:ext cx="180000" cy="180000"/>
          </a:xfrm>
          <a:prstGeom prst="ellipse">
            <a:avLst/>
          </a:prstGeom>
          <a:solidFill>
            <a:srgbClr val="FF2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0000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5706539" y="3606847"/>
            <a:ext cx="180000" cy="180000"/>
          </a:xfrm>
          <a:prstGeom prst="ellipse">
            <a:avLst/>
          </a:prstGeom>
          <a:solidFill>
            <a:srgbClr val="FF2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 rot="18962808">
            <a:off x="4515134" y="2374988"/>
            <a:ext cx="18485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smtClean="0">
                <a:latin typeface="Centaur" panose="02030504050205020304" pitchFamily="18" charset="0"/>
                <a:cs typeface="Nirmala UI Semilight" panose="020B0402040204020203" pitchFamily="34" charset="0"/>
              </a:rPr>
              <a:t>Iterative hill climbing</a:t>
            </a:r>
            <a:endParaRPr lang="en-US" sz="1400" b="1" dirty="0"/>
          </a:p>
        </p:txBody>
      </p:sp>
      <p:sp>
        <p:nvSpPr>
          <p:cNvPr id="58" name="Rectangle 57"/>
          <p:cNvSpPr/>
          <p:nvPr/>
        </p:nvSpPr>
        <p:spPr>
          <a:xfrm>
            <a:off x="5268158" y="3290632"/>
            <a:ext cx="13548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 smtClean="0">
                <a:latin typeface="Centaur" panose="02030504050205020304" pitchFamily="18" charset="0"/>
                <a:cs typeface="Nirmala UI Semilight" panose="020B0402040204020203" pitchFamily="34" charset="0"/>
              </a:rPr>
              <a:t>Local optimum</a:t>
            </a:r>
            <a:endParaRPr lang="en-US" sz="1400" b="1" dirty="0"/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grpSp>
        <p:nvGrpSpPr>
          <p:cNvPr id="29" name="Group 28"/>
          <p:cNvGrpSpPr/>
          <p:nvPr/>
        </p:nvGrpSpPr>
        <p:grpSpPr>
          <a:xfrm>
            <a:off x="0" y="4969565"/>
            <a:ext cx="5176298" cy="173935"/>
            <a:chOff x="0" y="4969565"/>
            <a:chExt cx="5176298" cy="173935"/>
          </a:xfrm>
        </p:grpSpPr>
        <p:sp>
          <p:nvSpPr>
            <p:cNvPr id="30" name="Pentagon 29"/>
            <p:cNvSpPr/>
            <p:nvPr/>
          </p:nvSpPr>
          <p:spPr>
            <a:xfrm>
              <a:off x="2041009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Limitations of PCAL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31" name="Pentagon 30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Prior state-of-the-art</a:t>
              </a:r>
              <a:endParaRPr lang="en-US" sz="1000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584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07407E-6 -4.69136E-6 L -0.04189 0.05679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6" y="2840"/>
                                    </p:animMotion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7E7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-4.81481E-6 L -0.0419 0.05463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0" y="2716"/>
                                    </p:animMotion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7E7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1.23457E-7 L -0.0419 0.05463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0" y="2716"/>
                                    </p:animMotion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7E7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3.20988E-6 L -0.0419 0.05463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0" y="2716"/>
                                    </p:animMotion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7E7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-3.7037E-6 L -0.0419 0.05463 " pathEditMode="relative" rAng="0" ptsTypes="AA">
                                      <p:cBhvr>
                                        <p:cTn id="3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0" y="2716"/>
                                    </p:animMotion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7E7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-3.82716E-6 L 0.00138 0.06173 " pathEditMode="relative" rAng="0" ptsTypes="AA">
                                      <p:cBhvr>
                                        <p:cTn id="3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" y="3086"/>
                                    </p:animMotion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7E7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-1.7284E-6 L 0.0544 -0.00154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55" y="-93"/>
                                    </p:animMotion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7E7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1.48148E-6 L 0.04954 1.48148E-6 " pathEditMode="relative" rAng="0" ptsTypes="AA">
                                      <p:cBhvr>
                                        <p:cTn id="4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0"/>
                                    </p:animMotion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7E7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1.48148E-6 L 0.04954 1.48148E-6 " pathEditMode="relative" rAng="0" ptsTypes="AA">
                                      <p:cBhvr>
                                        <p:cTn id="5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/>
      <p:bldP spid="5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18</a:t>
            </a:fld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3690766" y="1842956"/>
            <a:ext cx="3262194" cy="2910067"/>
            <a:chOff x="3690766" y="1842956"/>
            <a:chExt cx="3262194" cy="2910067"/>
          </a:xfrm>
        </p:grpSpPr>
        <p:sp>
          <p:nvSpPr>
            <p:cNvPr id="13" name="Right Triangle 12"/>
            <p:cNvSpPr/>
            <p:nvPr/>
          </p:nvSpPr>
          <p:spPr>
            <a:xfrm rot="16200000">
              <a:off x="4275640" y="1971681"/>
              <a:ext cx="2223160" cy="2215992"/>
            </a:xfrm>
            <a:prstGeom prst="rtTriangle">
              <a:avLst/>
            </a:prstGeom>
            <a:pattFill prst="pct25">
              <a:fgClr>
                <a:srgbClr val="FF0000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3690766" y="1842956"/>
              <a:ext cx="3262194" cy="2910067"/>
              <a:chOff x="3690766" y="1842956"/>
              <a:chExt cx="3262194" cy="2910067"/>
            </a:xfrm>
          </p:grpSpPr>
          <p:grpSp>
            <p:nvGrpSpPr>
              <p:cNvPr id="29" name="Group 28"/>
              <p:cNvGrpSpPr/>
              <p:nvPr/>
            </p:nvGrpSpPr>
            <p:grpSpPr>
              <a:xfrm>
                <a:off x="4267200" y="1842956"/>
                <a:ext cx="2368800" cy="2368800"/>
                <a:chOff x="4267200" y="1842956"/>
                <a:chExt cx="2368800" cy="2368800"/>
              </a:xfrm>
            </p:grpSpPr>
            <p:cxnSp>
              <p:nvCxnSpPr>
                <p:cNvPr id="15" name="Straight Arrow Connector 14"/>
                <p:cNvCxnSpPr/>
                <p:nvPr/>
              </p:nvCxnSpPr>
              <p:spPr>
                <a:xfrm>
                  <a:off x="4267200" y="4211756"/>
                  <a:ext cx="2368800" cy="0"/>
                </a:xfrm>
                <a:prstGeom prst="straightConnector1">
                  <a:avLst/>
                </a:prstGeom>
                <a:ln w="28575">
                  <a:solidFill>
                    <a:schemeClr val="bg2">
                      <a:lumMod val="50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Arrow Connector 26"/>
                <p:cNvCxnSpPr/>
                <p:nvPr/>
              </p:nvCxnSpPr>
              <p:spPr>
                <a:xfrm flipH="1" flipV="1">
                  <a:off x="4267200" y="1842956"/>
                  <a:ext cx="1942" cy="2368800"/>
                </a:xfrm>
                <a:prstGeom prst="straightConnector1">
                  <a:avLst/>
                </a:prstGeom>
                <a:ln w="28575">
                  <a:solidFill>
                    <a:schemeClr val="bg2">
                      <a:lumMod val="50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0" name="Rectangle 29"/>
              <p:cNvSpPr/>
              <p:nvPr/>
            </p:nvSpPr>
            <p:spPr>
              <a:xfrm rot="16200000">
                <a:off x="2734735" y="2842690"/>
                <a:ext cx="22813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Cache-polluting warps</a:t>
                </a:r>
                <a:endParaRPr lang="en-US" dirty="0">
                  <a:solidFill>
                    <a:schemeClr val="accent4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4731559" y="4383691"/>
                <a:ext cx="12416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Vital warps</a:t>
                </a:r>
                <a:endParaRPr lang="en-US" dirty="0">
                  <a:solidFill>
                    <a:schemeClr val="accent4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33" name="Straight Connector 32"/>
              <p:cNvCxnSpPr/>
              <p:nvPr/>
            </p:nvCxnSpPr>
            <p:spPr>
              <a:xfrm rot="18900000" flipV="1">
                <a:off x="3804264" y="3080211"/>
                <a:ext cx="3148696" cy="21453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7" name="Rectangle 36"/>
          <p:cNvSpPr/>
          <p:nvPr/>
        </p:nvSpPr>
        <p:spPr>
          <a:xfrm>
            <a:off x="98081" y="1455818"/>
            <a:ext cx="3758357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Font typeface="Arial" charset="0"/>
              <a:buChar char="•"/>
            </a:pPr>
            <a:r>
              <a:rPr lang="en-GB" sz="15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Balance TLP and memory performance</a:t>
            </a:r>
          </a:p>
          <a:p>
            <a:pPr marL="342900" indent="-342900">
              <a:buClr>
                <a:srgbClr val="C00000"/>
              </a:buClr>
              <a:buFont typeface="Arial" charset="0"/>
              <a:buChar char="•"/>
            </a:pPr>
            <a:endParaRPr lang="en-GB" sz="15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342900" indent="-342900">
              <a:buClr>
                <a:srgbClr val="C00000"/>
              </a:buClr>
              <a:buFont typeface="Arial" charset="0"/>
              <a:buChar char="•"/>
            </a:pPr>
            <a:r>
              <a:rPr lang="en-GB" sz="1500" dirty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A</a:t>
            </a:r>
            <a:r>
              <a:rPr lang="en-GB" sz="15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void local optima</a:t>
            </a:r>
          </a:p>
          <a:p>
            <a:pPr marL="342900" indent="-342900">
              <a:buClr>
                <a:srgbClr val="C00000"/>
              </a:buClr>
              <a:buFont typeface="Arial" charset="0"/>
              <a:buChar char="•"/>
            </a:pPr>
            <a:endParaRPr lang="en-GB" sz="1500" dirty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342900" indent="-342900">
              <a:buClr>
                <a:srgbClr val="C00000"/>
              </a:buClr>
              <a:buFont typeface="Arial" charset="0"/>
              <a:buChar char="•"/>
            </a:pPr>
            <a:r>
              <a:rPr lang="en-GB" sz="15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Converge expeditiously</a:t>
            </a:r>
            <a:endParaRPr lang="en-GB" sz="1500" dirty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342900" indent="-342900">
              <a:buClr>
                <a:srgbClr val="C00000"/>
              </a:buClr>
              <a:buFont typeface="Arial" charset="0"/>
              <a:buChar char="•"/>
            </a:pPr>
            <a:endParaRPr lang="en-GB" sz="1500" dirty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342900" indent="-342900">
              <a:buClr>
                <a:srgbClr val="C00000"/>
              </a:buClr>
              <a:buFont typeface="Arial" charset="0"/>
              <a:buChar char="•"/>
            </a:pPr>
            <a:r>
              <a:rPr lang="en-GB" sz="15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Low sampling and hardware overhead</a:t>
            </a:r>
          </a:p>
          <a:p>
            <a:pPr marL="342900" indent="-342900">
              <a:buClr>
                <a:srgbClr val="C00000"/>
              </a:buClr>
              <a:buFont typeface="Arial" charset="0"/>
              <a:buChar char="•"/>
            </a:pPr>
            <a:endParaRPr lang="en-GB" sz="1500" dirty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342900" indent="-342900">
              <a:buClr>
                <a:srgbClr val="C00000"/>
              </a:buClr>
              <a:buFont typeface="Arial" charset="0"/>
              <a:buChar char="•"/>
            </a:pPr>
            <a:r>
              <a:rPr lang="en-GB" sz="15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Avoid burdening the user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Goals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5793181" y="3384080"/>
            <a:ext cx="180000" cy="180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081938" y="3541870"/>
            <a:ext cx="14945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 smtClean="0">
                <a:latin typeface="Centaur" panose="02030504050205020304" pitchFamily="18" charset="0"/>
                <a:cs typeface="Nirmala UI Semilight" panose="020B0402040204020203" pitchFamily="34" charset="0"/>
              </a:rPr>
              <a:t>Best warp-tuple?</a:t>
            </a:r>
            <a:endParaRPr lang="en-US" sz="1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718814" y="900313"/>
            <a:ext cx="3435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How to find the </a:t>
            </a:r>
            <a:r>
              <a:rPr lang="en-GB" b="1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best warp-tuple?</a:t>
            </a:r>
            <a:endParaRPr lang="en-GB" sz="1400" dirty="0">
              <a:solidFill>
                <a:srgbClr val="C0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0" y="4969565"/>
            <a:ext cx="5176298" cy="173935"/>
            <a:chOff x="0" y="4969565"/>
            <a:chExt cx="5176298" cy="173935"/>
          </a:xfrm>
        </p:grpSpPr>
        <p:sp>
          <p:nvSpPr>
            <p:cNvPr id="35" name="Pentagon 34"/>
            <p:cNvSpPr/>
            <p:nvPr/>
          </p:nvSpPr>
          <p:spPr>
            <a:xfrm>
              <a:off x="2041009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36" name="Pentagon 35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Goals</a:t>
              </a:r>
              <a:endParaRPr lang="en-US" sz="1000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3493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19</a:t>
            </a:fld>
            <a:endParaRPr lang="en-GB" dirty="0"/>
          </a:p>
        </p:txBody>
      </p:sp>
      <p:sp>
        <p:nvSpPr>
          <p:cNvPr id="37" name="Rectangle 36"/>
          <p:cNvSpPr/>
          <p:nvPr/>
        </p:nvSpPr>
        <p:spPr>
          <a:xfrm>
            <a:off x="297827" y="1251490"/>
            <a:ext cx="62774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A technique to dynamically balance TLP and memory system performance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Proposal</a:t>
            </a:r>
            <a:endParaRPr lang="en-GB" sz="28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98612" y="706227"/>
            <a:ext cx="4075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i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Poise</a:t>
            </a:r>
            <a:endParaRPr lang="en-GB" sz="1400" i="1" dirty="0">
              <a:solidFill>
                <a:srgbClr val="C0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7595" y="1803499"/>
            <a:ext cx="2881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Machine Learning Framework</a:t>
            </a:r>
            <a:endParaRPr lang="en-GB" sz="1000" b="1" dirty="0">
              <a:solidFill>
                <a:srgbClr val="C0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043343" y="1800501"/>
            <a:ext cx="26908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Hardware Inference Engine</a:t>
            </a:r>
            <a:endParaRPr lang="en-GB" sz="1000" b="1" dirty="0">
              <a:solidFill>
                <a:srgbClr val="C0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335086" y="3414448"/>
            <a:ext cx="1078583" cy="818584"/>
            <a:chOff x="907380" y="3696677"/>
            <a:chExt cx="1078583" cy="818584"/>
          </a:xfrm>
        </p:grpSpPr>
        <p:sp>
          <p:nvSpPr>
            <p:cNvPr id="12" name="Rectangle 11"/>
            <p:cNvSpPr/>
            <p:nvPr/>
          </p:nvSpPr>
          <p:spPr>
            <a:xfrm>
              <a:off x="930031" y="3696677"/>
              <a:ext cx="1032487" cy="81858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907380" y="3798276"/>
              <a:ext cx="1078583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latin typeface="Centaur" panose="02030504050205020304" pitchFamily="18" charset="0"/>
                  <a:cs typeface="Nirmala UI Semilight" panose="020B0402040204020203" pitchFamily="34" charset="0"/>
                </a:rPr>
                <a:t>Training Dataset</a:t>
              </a:r>
              <a:endParaRPr lang="en-GB" sz="1000" dirty="0"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581904" y="3057370"/>
            <a:ext cx="2712693" cy="555365"/>
            <a:chOff x="581904" y="2752574"/>
            <a:chExt cx="2712693" cy="555365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1397582" y="3305035"/>
              <a:ext cx="1025574" cy="290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581904" y="2752574"/>
              <a:ext cx="2712693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rgbClr val="C000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Feature Set</a:t>
              </a:r>
              <a:endParaRPr lang="en-GB" sz="800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363833" y="2989449"/>
              <a:ext cx="1051159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>
                  <a:latin typeface="Centaur" panose="02030504050205020304" pitchFamily="18" charset="0"/>
                  <a:cs typeface="Nirmala UI Semilight" panose="020B0402040204020203" pitchFamily="34" charset="0"/>
                </a:rPr>
                <a:t>Sample Input</a:t>
              </a:r>
              <a:endParaRPr lang="en-GB" sz="800" dirty="0"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1201862" y="4016604"/>
            <a:ext cx="1431927" cy="509057"/>
            <a:chOff x="1201862" y="3711808"/>
            <a:chExt cx="1431927" cy="509057"/>
          </a:xfrm>
        </p:grpSpPr>
        <p:cxnSp>
          <p:nvCxnSpPr>
            <p:cNvPr id="46" name="Straight Arrow Connector 45"/>
            <p:cNvCxnSpPr/>
            <p:nvPr/>
          </p:nvCxnSpPr>
          <p:spPr>
            <a:xfrm flipV="1">
              <a:off x="1397582" y="3711808"/>
              <a:ext cx="1025574" cy="84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1201862" y="3738776"/>
              <a:ext cx="1431927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>
                  <a:latin typeface="Centaur" panose="02030504050205020304" pitchFamily="18" charset="0"/>
                  <a:cs typeface="Nirmala UI Semilight" panose="020B0402040204020203" pitchFamily="34" charset="0"/>
                </a:rPr>
                <a:t>Sample Output</a:t>
              </a:r>
              <a:endParaRPr lang="en-GB" sz="800" dirty="0"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335936" y="3943866"/>
              <a:ext cx="118641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rgbClr val="C000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Best warp-tuple</a:t>
              </a:r>
              <a:endParaRPr lang="en-GB" sz="800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391896" y="3417897"/>
            <a:ext cx="1117213" cy="818584"/>
            <a:chOff x="876120" y="3696677"/>
            <a:chExt cx="1117213" cy="818584"/>
          </a:xfrm>
        </p:grpSpPr>
        <p:sp>
          <p:nvSpPr>
            <p:cNvPr id="54" name="Rectangle 53"/>
            <p:cNvSpPr/>
            <p:nvPr/>
          </p:nvSpPr>
          <p:spPr>
            <a:xfrm>
              <a:off x="930031" y="3696677"/>
              <a:ext cx="1032487" cy="81858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76120" y="3798276"/>
              <a:ext cx="1117213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smtClean="0">
                  <a:latin typeface="Centaur" panose="02030504050205020304" pitchFamily="18" charset="0"/>
                  <a:cs typeface="Nirmala UI Semilight" panose="020B0402040204020203" pitchFamily="34" charset="0"/>
                </a:rPr>
                <a:t>Regression Model</a:t>
              </a:r>
              <a:endParaRPr lang="en-GB" sz="1000" dirty="0"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572796" y="2114710"/>
            <a:ext cx="2712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Supervised learning</a:t>
            </a:r>
            <a:endParaRPr lang="en-GB" sz="1000" dirty="0">
              <a:solidFill>
                <a:schemeClr val="accent1">
                  <a:lumMod val="75000"/>
                </a:schemeClr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grpSp>
        <p:nvGrpSpPr>
          <p:cNvPr id="80" name="Group 79"/>
          <p:cNvGrpSpPr/>
          <p:nvPr/>
        </p:nvGrpSpPr>
        <p:grpSpPr>
          <a:xfrm>
            <a:off x="3452165" y="3432000"/>
            <a:ext cx="1171860" cy="513901"/>
            <a:chOff x="3452165" y="3127204"/>
            <a:chExt cx="1171860" cy="513901"/>
          </a:xfrm>
        </p:grpSpPr>
        <p:sp>
          <p:nvSpPr>
            <p:cNvPr id="59" name="Right Arrow 58"/>
            <p:cNvSpPr/>
            <p:nvPr/>
          </p:nvSpPr>
          <p:spPr>
            <a:xfrm>
              <a:off x="3478293" y="3396783"/>
              <a:ext cx="1130101" cy="244322"/>
            </a:xfrm>
            <a:prstGeom prst="rightArrow">
              <a:avLst/>
            </a:prstGeom>
            <a:solidFill>
              <a:schemeClr val="bg2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452165" y="3127204"/>
              <a:ext cx="117186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rgbClr val="C000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Feature weights</a:t>
              </a:r>
              <a:endParaRPr lang="en-GB" sz="800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4522009" y="3424013"/>
            <a:ext cx="1266554" cy="818584"/>
            <a:chOff x="832153" y="3696677"/>
            <a:chExt cx="1266554" cy="818584"/>
          </a:xfrm>
        </p:grpSpPr>
        <p:sp>
          <p:nvSpPr>
            <p:cNvPr id="62" name="Rectangle 61"/>
            <p:cNvSpPr/>
            <p:nvPr/>
          </p:nvSpPr>
          <p:spPr>
            <a:xfrm>
              <a:off x="930031" y="3696677"/>
              <a:ext cx="1032487" cy="8185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832153" y="3716071"/>
              <a:ext cx="1266554" cy="7386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smtClean="0">
                  <a:latin typeface="Centaur" panose="02030504050205020304" pitchFamily="18" charset="0"/>
                  <a:cs typeface="Nirmala UI Semilight" panose="020B0402040204020203" pitchFamily="34" charset="0"/>
                </a:rPr>
                <a:t>Prediction Stage &amp;</a:t>
              </a:r>
              <a:endParaRPr lang="en-GB" sz="1400" dirty="0" smtClean="0"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  <a:p>
              <a:pPr algn="ctr"/>
              <a:r>
                <a:rPr lang="en-GB" sz="1400" dirty="0" smtClean="0">
                  <a:latin typeface="Centaur" panose="02030504050205020304" pitchFamily="18" charset="0"/>
                  <a:cs typeface="Nirmala UI Semilight" panose="020B0402040204020203" pitchFamily="34" charset="0"/>
                </a:rPr>
                <a:t>Local Search</a:t>
              </a:r>
              <a:endParaRPr lang="en-GB" sz="900" dirty="0"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3996183" y="2128441"/>
            <a:ext cx="27851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Runtime prediction</a:t>
            </a:r>
            <a:endParaRPr lang="en-GB" sz="1000" dirty="0">
              <a:solidFill>
                <a:schemeClr val="accent1">
                  <a:lumMod val="75000"/>
                </a:schemeClr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4325113" y="2817703"/>
            <a:ext cx="1935198" cy="582867"/>
            <a:chOff x="4325113" y="2512907"/>
            <a:chExt cx="1935198" cy="582867"/>
          </a:xfrm>
        </p:grpSpPr>
        <p:cxnSp>
          <p:nvCxnSpPr>
            <p:cNvPr id="66" name="Straight Arrow Connector 65"/>
            <p:cNvCxnSpPr/>
            <p:nvPr/>
          </p:nvCxnSpPr>
          <p:spPr>
            <a:xfrm>
              <a:off x="5133114" y="2760459"/>
              <a:ext cx="3017" cy="33531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1" name="Group 80"/>
            <p:cNvGrpSpPr/>
            <p:nvPr/>
          </p:nvGrpSpPr>
          <p:grpSpPr>
            <a:xfrm>
              <a:off x="4325113" y="2512907"/>
              <a:ext cx="1935198" cy="546308"/>
              <a:chOff x="4325113" y="2512907"/>
              <a:chExt cx="1935198" cy="546308"/>
            </a:xfrm>
          </p:grpSpPr>
          <p:sp>
            <p:nvSpPr>
              <p:cNvPr id="65" name="TextBox 64"/>
              <p:cNvSpPr txBox="1"/>
              <p:nvPr/>
            </p:nvSpPr>
            <p:spPr>
              <a:xfrm>
                <a:off x="5133114" y="2782216"/>
                <a:ext cx="1127197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 smtClean="0"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Runtime Input</a:t>
                </a:r>
                <a:endParaRPr lang="en-GB" sz="800" dirty="0">
                  <a:latin typeface="Centaur" panose="02030504050205020304" pitchFamily="18" charset="0"/>
                  <a:cs typeface="Nirmala UI Semilight" panose="020B0402040204020203" pitchFamily="34" charset="0"/>
                </a:endParaRP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4325113" y="2512907"/>
                <a:ext cx="173546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 smtClean="0">
                    <a:solidFill>
                      <a:srgbClr val="C00000"/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Unseen user </a:t>
                </a:r>
                <a:r>
                  <a:rPr lang="en-GB" sz="1200" dirty="0">
                    <a:solidFill>
                      <a:srgbClr val="C00000"/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a</a:t>
                </a:r>
                <a:r>
                  <a:rPr lang="en-GB" sz="1200" dirty="0" smtClean="0">
                    <a:solidFill>
                      <a:srgbClr val="C00000"/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pplication</a:t>
                </a:r>
                <a:endParaRPr lang="en-GB" sz="800" dirty="0">
                  <a:solidFill>
                    <a:srgbClr val="C000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endParaRPr>
              </a:p>
            </p:txBody>
          </p:sp>
        </p:grpSp>
      </p:grpSp>
      <p:grpSp>
        <p:nvGrpSpPr>
          <p:cNvPr id="82" name="Group 81"/>
          <p:cNvGrpSpPr/>
          <p:nvPr/>
        </p:nvGrpSpPr>
        <p:grpSpPr>
          <a:xfrm>
            <a:off x="5621384" y="3818200"/>
            <a:ext cx="1266450" cy="484399"/>
            <a:chOff x="5621384" y="3513404"/>
            <a:chExt cx="1266450" cy="484399"/>
          </a:xfrm>
        </p:grpSpPr>
        <p:sp>
          <p:nvSpPr>
            <p:cNvPr id="74" name="TextBox 73"/>
            <p:cNvSpPr txBox="1"/>
            <p:nvPr/>
          </p:nvSpPr>
          <p:spPr>
            <a:xfrm>
              <a:off x="5621384" y="3513404"/>
              <a:ext cx="126130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i="1" dirty="0" smtClean="0">
                  <a:latin typeface="Centaur" panose="02030504050205020304" pitchFamily="18" charset="0"/>
                  <a:cs typeface="Nirmala UI Semilight" panose="020B0402040204020203" pitchFamily="34" charset="0"/>
                </a:rPr>
                <a:t>Poise</a:t>
              </a:r>
              <a:r>
                <a:rPr lang="en-GB" sz="1200" dirty="0" smtClean="0">
                  <a:latin typeface="Centaur" panose="02030504050205020304" pitchFamily="18" charset="0"/>
                  <a:cs typeface="Nirmala UI Semilight" panose="020B0402040204020203" pitchFamily="34" charset="0"/>
                </a:rPr>
                <a:t> Prediction</a:t>
              </a:r>
              <a:endParaRPr lang="en-GB" sz="800" dirty="0"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</p:txBody>
        </p:sp>
        <p:cxnSp>
          <p:nvCxnSpPr>
            <p:cNvPr id="75" name="Straight Arrow Connector 74"/>
            <p:cNvCxnSpPr/>
            <p:nvPr/>
          </p:nvCxnSpPr>
          <p:spPr>
            <a:xfrm>
              <a:off x="5651777" y="3522444"/>
              <a:ext cx="842808" cy="606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>
              <a:off x="5632787" y="3720804"/>
              <a:ext cx="1255047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rgbClr val="C000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Best warp-tuple</a:t>
              </a:r>
              <a:endParaRPr lang="en-GB" sz="800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3258240" y="3867413"/>
            <a:ext cx="143192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i="1" smtClean="0">
                <a:latin typeface="Centaur" panose="02030504050205020304" pitchFamily="18" charset="0"/>
                <a:cs typeface="Nirmala UI Semilight" panose="020B0402040204020203" pitchFamily="34" charset="0"/>
              </a:rPr>
              <a:t>via </a:t>
            </a:r>
            <a:r>
              <a:rPr lang="en-GB" sz="1200" i="1" dirty="0" smtClean="0">
                <a:latin typeface="Centaur" panose="02030504050205020304" pitchFamily="18" charset="0"/>
                <a:cs typeface="Nirmala UI Semilight" panose="020B0402040204020203" pitchFamily="34" charset="0"/>
              </a:rPr>
              <a:t>compiler</a:t>
            </a:r>
            <a:endParaRPr lang="en-GB" sz="800" i="1" dirty="0"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 rot="16200000">
            <a:off x="-523508" y="3728913"/>
            <a:ext cx="143192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Centaur" panose="02030504050205020304" pitchFamily="18" charset="0"/>
                <a:cs typeface="Nirmala UI Semilight" panose="020B0402040204020203" pitchFamily="34" charset="0"/>
              </a:rPr>
              <a:t>Profiled Kernels</a:t>
            </a:r>
            <a:endParaRPr lang="en-GB" sz="800" dirty="0"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pic>
        <p:nvPicPr>
          <p:cNvPr id="69" name="Picture 6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grpSp>
        <p:nvGrpSpPr>
          <p:cNvPr id="51" name="Group 50"/>
          <p:cNvGrpSpPr/>
          <p:nvPr/>
        </p:nvGrpSpPr>
        <p:grpSpPr>
          <a:xfrm>
            <a:off x="0" y="4969565"/>
            <a:ext cx="5176298" cy="173935"/>
            <a:chOff x="0" y="4969565"/>
            <a:chExt cx="5176298" cy="173935"/>
          </a:xfrm>
        </p:grpSpPr>
        <p:sp>
          <p:nvSpPr>
            <p:cNvPr id="52" name="Pentagon 51"/>
            <p:cNvSpPr/>
            <p:nvPr/>
          </p:nvSpPr>
          <p:spPr>
            <a:xfrm>
              <a:off x="2041009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i="1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Poise</a:t>
              </a:r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: A System Overview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68" name="Pentagon 67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i="1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Poise</a:t>
              </a:r>
              <a:endParaRPr lang="en-US" sz="1000" i="1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9937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6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GPU Architecture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2</a:t>
            </a:fld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3171685" y="936247"/>
            <a:ext cx="3741858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Overview</a:t>
            </a:r>
            <a:endParaRPr lang="en-GB" sz="1400" b="1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285750" indent="-285750">
              <a:buFont typeface="Arial" charset="0"/>
              <a:buChar char="•"/>
            </a:pPr>
            <a:endParaRPr lang="en-GB" sz="14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285750" indent="-285750">
              <a:buFont typeface="Arial" charset="0"/>
              <a:buChar char="•"/>
            </a:pPr>
            <a:endParaRPr lang="en-GB" sz="1400" dirty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GPUs are </a:t>
            </a:r>
            <a:r>
              <a:rPr lang="en-GB" sz="1600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t</a:t>
            </a: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hroughput-oriented</a:t>
            </a: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 systems</a:t>
            </a: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endParaRPr lang="en-GB" sz="16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Focus on overall </a:t>
            </a: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system</a:t>
            </a: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 </a:t>
            </a: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throughput</a:t>
            </a: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endParaRPr lang="en-GB" sz="16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Rely on high levels of </a:t>
            </a: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multithreading</a:t>
            </a: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endParaRPr lang="en-GB" sz="16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Implemented by switching across </a:t>
            </a: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warps</a:t>
            </a:r>
            <a:endParaRPr lang="en-GB" sz="16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endParaRPr lang="en-GB" sz="1600" dirty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r>
              <a:rPr lang="en-GB" sz="1600" dirty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Overlap </a:t>
            </a: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latency </a:t>
            </a:r>
            <a:r>
              <a:rPr lang="en-GB" sz="1600" dirty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with useful</a:t>
            </a:r>
            <a:r>
              <a:rPr lang="en-GB" sz="1600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 </a:t>
            </a: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execution</a:t>
            </a:r>
            <a:endParaRPr lang="en-GB" sz="1600" dirty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285750" indent="-285750">
              <a:buFont typeface="Arial" charset="0"/>
              <a:buChar char="•"/>
            </a:pPr>
            <a:endParaRPr lang="en-GB" sz="16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285750" indent="-285750">
              <a:buFont typeface="Arial" charset="0"/>
              <a:buChar char="•"/>
            </a:pPr>
            <a:endParaRPr lang="en-GB" sz="1400" dirty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82406" y="1108661"/>
            <a:ext cx="3050538" cy="3201011"/>
            <a:chOff x="82406" y="1108661"/>
            <a:chExt cx="3626656" cy="3401968"/>
          </a:xfrm>
        </p:grpSpPr>
        <p:sp>
          <p:nvSpPr>
            <p:cNvPr id="51" name="Rectangle 50"/>
            <p:cNvSpPr/>
            <p:nvPr/>
          </p:nvSpPr>
          <p:spPr>
            <a:xfrm>
              <a:off x="82406" y="3939733"/>
              <a:ext cx="3626656" cy="570896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DRAM</a:t>
              </a:r>
              <a:endParaRPr lang="en-GB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259670" y="1108661"/>
              <a:ext cx="3081649" cy="2848729"/>
              <a:chOff x="259670" y="1108661"/>
              <a:chExt cx="3081649" cy="2848729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395944" y="1108661"/>
                <a:ext cx="2905130" cy="590316"/>
                <a:chOff x="1354949" y="1108661"/>
                <a:chExt cx="2905130" cy="590316"/>
              </a:xfrm>
            </p:grpSpPr>
            <p:sp>
              <p:nvSpPr>
                <p:cNvPr id="25" name="Rectangle 24"/>
                <p:cNvSpPr/>
                <p:nvPr/>
              </p:nvSpPr>
              <p:spPr>
                <a:xfrm>
                  <a:off x="1354949" y="1108662"/>
                  <a:ext cx="685800" cy="581025"/>
                </a:xfrm>
                <a:prstGeom prst="rect">
                  <a:avLst/>
                </a:prstGeom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4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SM</a:t>
                  </a:r>
                  <a:endPara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0" name="Rectangle 29"/>
                <p:cNvSpPr/>
                <p:nvPr/>
              </p:nvSpPr>
              <p:spPr>
                <a:xfrm>
                  <a:off x="2464614" y="1108661"/>
                  <a:ext cx="685800" cy="581025"/>
                </a:xfrm>
                <a:prstGeom prst="rect">
                  <a:avLst/>
                </a:prstGeom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4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SM</a:t>
                  </a:r>
                  <a:endPara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>
                  <a:off x="3574279" y="1117952"/>
                  <a:ext cx="685800" cy="581025"/>
                </a:xfrm>
                <a:prstGeom prst="rect">
                  <a:avLst/>
                </a:prstGeom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4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SM</a:t>
                  </a:r>
                  <a:endPara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7" name="Rectangle 26"/>
              <p:cNvSpPr/>
              <p:nvPr/>
            </p:nvSpPr>
            <p:spPr>
              <a:xfrm>
                <a:off x="457373" y="2955540"/>
                <a:ext cx="2843701" cy="552893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L2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457373" y="2031383"/>
                <a:ext cx="577815" cy="467833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L1</a:t>
                </a: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1583448" y="2031382"/>
                <a:ext cx="577815" cy="467833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L1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2709523" y="2020821"/>
                <a:ext cx="577815" cy="467833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L1</a:t>
                </a: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259670" y="1665604"/>
                <a:ext cx="3081649" cy="363808"/>
                <a:chOff x="341446" y="1665604"/>
                <a:chExt cx="3081649" cy="363808"/>
              </a:xfrm>
            </p:grpSpPr>
            <p:grpSp>
              <p:nvGrpSpPr>
                <p:cNvPr id="2" name="Group 1"/>
                <p:cNvGrpSpPr/>
                <p:nvPr/>
              </p:nvGrpSpPr>
              <p:grpSpPr>
                <a:xfrm>
                  <a:off x="341446" y="1665604"/>
                  <a:ext cx="839838" cy="355147"/>
                  <a:chOff x="341446" y="1665604"/>
                  <a:chExt cx="839838" cy="355147"/>
                </a:xfrm>
              </p:grpSpPr>
              <p:pic>
                <p:nvPicPr>
                  <p:cNvPr id="38" name="Picture 37"/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389764" y="1669318"/>
                    <a:ext cx="791520" cy="351433"/>
                  </a:xfrm>
                  <a:prstGeom prst="rect">
                    <a:avLst/>
                  </a:prstGeom>
                </p:spPr>
              </p:pic>
              <p:pic>
                <p:nvPicPr>
                  <p:cNvPr id="53" name="Picture 52"/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341446" y="1665604"/>
                    <a:ext cx="791520" cy="351433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5" name="Group 4"/>
                <p:cNvGrpSpPr/>
                <p:nvPr/>
              </p:nvGrpSpPr>
              <p:grpSpPr>
                <a:xfrm>
                  <a:off x="1435361" y="1669885"/>
                  <a:ext cx="839838" cy="355147"/>
                  <a:chOff x="1435361" y="1669885"/>
                  <a:chExt cx="839838" cy="355147"/>
                </a:xfrm>
              </p:grpSpPr>
              <p:pic>
                <p:nvPicPr>
                  <p:cNvPr id="40" name="Picture 39"/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1483679" y="1673599"/>
                    <a:ext cx="791520" cy="351433"/>
                  </a:xfrm>
                  <a:prstGeom prst="rect">
                    <a:avLst/>
                  </a:prstGeom>
                </p:spPr>
              </p:pic>
              <p:pic>
                <p:nvPicPr>
                  <p:cNvPr id="54" name="Picture 53"/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1435361" y="1669885"/>
                    <a:ext cx="791520" cy="351433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6" name="Group 5"/>
                <p:cNvGrpSpPr/>
                <p:nvPr/>
              </p:nvGrpSpPr>
              <p:grpSpPr>
                <a:xfrm>
                  <a:off x="2583257" y="1674265"/>
                  <a:ext cx="839838" cy="355147"/>
                  <a:chOff x="2583257" y="1674265"/>
                  <a:chExt cx="839838" cy="355147"/>
                </a:xfrm>
              </p:grpSpPr>
              <p:pic>
                <p:nvPicPr>
                  <p:cNvPr id="42" name="Picture 41"/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2631575" y="1677979"/>
                    <a:ext cx="791520" cy="351433"/>
                  </a:xfrm>
                  <a:prstGeom prst="rect">
                    <a:avLst/>
                  </a:prstGeom>
                </p:spPr>
              </p:pic>
              <p:pic>
                <p:nvPicPr>
                  <p:cNvPr id="55" name="Picture 54"/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2583257" y="1674265"/>
                    <a:ext cx="791520" cy="351433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14" name="Group 13"/>
              <p:cNvGrpSpPr/>
              <p:nvPr/>
            </p:nvGrpSpPr>
            <p:grpSpPr>
              <a:xfrm>
                <a:off x="382847" y="2480942"/>
                <a:ext cx="2936687" cy="498477"/>
                <a:chOff x="464623" y="2480942"/>
                <a:chExt cx="2936687" cy="498477"/>
              </a:xfrm>
            </p:grpSpPr>
            <p:grpSp>
              <p:nvGrpSpPr>
                <p:cNvPr id="12" name="Group 11"/>
                <p:cNvGrpSpPr/>
                <p:nvPr/>
              </p:nvGrpSpPr>
              <p:grpSpPr>
                <a:xfrm>
                  <a:off x="464623" y="2488582"/>
                  <a:ext cx="646673" cy="488868"/>
                  <a:chOff x="464623" y="2488582"/>
                  <a:chExt cx="646673" cy="488868"/>
                </a:xfrm>
              </p:grpSpPr>
              <p:pic>
                <p:nvPicPr>
                  <p:cNvPr id="45" name="Picture 44"/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464623" y="2488582"/>
                    <a:ext cx="598349" cy="485148"/>
                  </a:xfrm>
                  <a:prstGeom prst="rect">
                    <a:avLst/>
                  </a:prstGeom>
                </p:spPr>
              </p:pic>
              <p:pic>
                <p:nvPicPr>
                  <p:cNvPr id="56" name="Picture 55"/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512947" y="2492302"/>
                    <a:ext cx="598349" cy="485148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11" name="Group 10"/>
                <p:cNvGrpSpPr/>
                <p:nvPr/>
              </p:nvGrpSpPr>
              <p:grpSpPr>
                <a:xfrm>
                  <a:off x="1594822" y="2490551"/>
                  <a:ext cx="646673" cy="488868"/>
                  <a:chOff x="1594822" y="2490551"/>
                  <a:chExt cx="646673" cy="488868"/>
                </a:xfrm>
              </p:grpSpPr>
              <p:pic>
                <p:nvPicPr>
                  <p:cNvPr id="46" name="Picture 45"/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1594822" y="2490551"/>
                    <a:ext cx="598349" cy="485148"/>
                  </a:xfrm>
                  <a:prstGeom prst="rect">
                    <a:avLst/>
                  </a:prstGeom>
                </p:spPr>
              </p:pic>
              <p:pic>
                <p:nvPicPr>
                  <p:cNvPr id="57" name="Picture 56"/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1643146" y="2494271"/>
                    <a:ext cx="598349" cy="485148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9" name="Group 8"/>
                <p:cNvGrpSpPr/>
                <p:nvPr/>
              </p:nvGrpSpPr>
              <p:grpSpPr>
                <a:xfrm>
                  <a:off x="2754637" y="2480942"/>
                  <a:ext cx="646673" cy="488868"/>
                  <a:chOff x="2754637" y="2480942"/>
                  <a:chExt cx="646673" cy="488868"/>
                </a:xfrm>
              </p:grpSpPr>
              <p:pic>
                <p:nvPicPr>
                  <p:cNvPr id="47" name="Picture 46"/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2754637" y="2480942"/>
                    <a:ext cx="598349" cy="485148"/>
                  </a:xfrm>
                  <a:prstGeom prst="rect">
                    <a:avLst/>
                  </a:prstGeom>
                </p:spPr>
              </p:pic>
              <p:pic>
                <p:nvPicPr>
                  <p:cNvPr id="58" name="Picture 57"/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2802961" y="2484662"/>
                    <a:ext cx="598349" cy="485148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13" name="Group 12"/>
              <p:cNvGrpSpPr/>
              <p:nvPr/>
            </p:nvGrpSpPr>
            <p:grpSpPr>
              <a:xfrm>
                <a:off x="1114841" y="3492842"/>
                <a:ext cx="1452966" cy="464548"/>
                <a:chOff x="1196617" y="3492842"/>
                <a:chExt cx="1452966" cy="464548"/>
              </a:xfrm>
            </p:grpSpPr>
            <p:pic>
              <p:nvPicPr>
                <p:cNvPr id="48" name="Picture 47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196617" y="3492842"/>
                  <a:ext cx="498624" cy="450449"/>
                </a:xfrm>
                <a:prstGeom prst="rect">
                  <a:avLst/>
                </a:prstGeom>
              </p:spPr>
            </p:pic>
            <p:pic>
              <p:nvPicPr>
                <p:cNvPr id="49" name="Picture 48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627474" y="3500793"/>
                  <a:ext cx="498624" cy="450449"/>
                </a:xfrm>
                <a:prstGeom prst="rect">
                  <a:avLst/>
                </a:prstGeom>
              </p:spPr>
            </p:pic>
            <p:pic>
              <p:nvPicPr>
                <p:cNvPr id="50" name="Picture 49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095201" y="3503221"/>
                  <a:ext cx="498624" cy="450449"/>
                </a:xfrm>
                <a:prstGeom prst="rect">
                  <a:avLst/>
                </a:prstGeom>
              </p:spPr>
            </p:pic>
            <p:pic>
              <p:nvPicPr>
                <p:cNvPr id="59" name="Picture 58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252375" y="3496562"/>
                  <a:ext cx="498624" cy="450449"/>
                </a:xfrm>
                <a:prstGeom prst="rect">
                  <a:avLst/>
                </a:prstGeom>
              </p:spPr>
            </p:pic>
            <p:pic>
              <p:nvPicPr>
                <p:cNvPr id="60" name="Picture 59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683232" y="3504513"/>
                  <a:ext cx="498624" cy="450449"/>
                </a:xfrm>
                <a:prstGeom prst="rect">
                  <a:avLst/>
                </a:prstGeom>
              </p:spPr>
            </p:pic>
            <p:pic>
              <p:nvPicPr>
                <p:cNvPr id="61" name="Picture 60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150959" y="3506941"/>
                  <a:ext cx="498624" cy="450449"/>
                </a:xfrm>
                <a:prstGeom prst="rect">
                  <a:avLst/>
                </a:prstGeom>
              </p:spPr>
            </p:pic>
          </p:grpSp>
        </p:grpSp>
      </p:grpSp>
      <p:pic>
        <p:nvPicPr>
          <p:cNvPr id="62" name="Picture 61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grpSp>
        <p:nvGrpSpPr>
          <p:cNvPr id="18" name="Group 17"/>
          <p:cNvGrpSpPr/>
          <p:nvPr/>
        </p:nvGrpSpPr>
        <p:grpSpPr>
          <a:xfrm>
            <a:off x="0" y="4969565"/>
            <a:ext cx="5176298" cy="173935"/>
            <a:chOff x="0" y="4969565"/>
            <a:chExt cx="5176298" cy="173935"/>
          </a:xfrm>
        </p:grpSpPr>
        <p:sp>
          <p:nvSpPr>
            <p:cNvPr id="63" name="Pentagon 62"/>
            <p:cNvSpPr/>
            <p:nvPr/>
          </p:nvSpPr>
          <p:spPr>
            <a:xfrm>
              <a:off x="2041009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Overview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8" name="Pentagon 7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GPU Architecture</a:t>
              </a:r>
              <a:endParaRPr lang="en-US" sz="1000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42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20</a:t>
            </a:fld>
            <a:endParaRPr lang="en-GB" dirty="0"/>
          </a:p>
        </p:txBody>
      </p:sp>
      <p:sp>
        <p:nvSpPr>
          <p:cNvPr id="37" name="Rectangle 36"/>
          <p:cNvSpPr/>
          <p:nvPr/>
        </p:nvSpPr>
        <p:spPr>
          <a:xfrm>
            <a:off x="471487" y="1765776"/>
            <a:ext cx="630436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Font typeface="Arial" charset="0"/>
              <a:buChar char="•"/>
            </a:pP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Black-box</a:t>
            </a: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 techniques provide little insight</a:t>
            </a:r>
          </a:p>
          <a:p>
            <a:pPr marL="342900" indent="-342900">
              <a:buClr>
                <a:srgbClr val="C00000"/>
              </a:buClr>
              <a:buFont typeface="Arial" charset="0"/>
              <a:buChar char="•"/>
            </a:pPr>
            <a:endParaRPr lang="en-GB" sz="16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342900" indent="-342900">
              <a:buClr>
                <a:srgbClr val="C00000"/>
              </a:buClr>
              <a:buFont typeface="Arial" charset="0"/>
              <a:buChar char="•"/>
            </a:pP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Analytical </a:t>
            </a:r>
            <a:r>
              <a:rPr lang="en-GB" sz="1600" dirty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model uses </a:t>
            </a:r>
            <a:r>
              <a:rPr lang="en-GB" sz="1600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domain knowledge </a:t>
            </a:r>
            <a:r>
              <a:rPr lang="en-GB" sz="1600" dirty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to identify reliable </a:t>
            </a: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features</a:t>
            </a:r>
          </a:p>
          <a:p>
            <a:pPr marL="342900" indent="-342900">
              <a:buClr>
                <a:srgbClr val="C00000"/>
              </a:buClr>
              <a:buFont typeface="Arial" charset="0"/>
              <a:buChar char="•"/>
            </a:pPr>
            <a:endParaRPr lang="en-GB" sz="16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342900" indent="-342900">
              <a:buClr>
                <a:srgbClr val="C00000"/>
              </a:buClr>
              <a:buFont typeface="Arial" charset="0"/>
              <a:buChar char="•"/>
            </a:pP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Allows us to </a:t>
            </a: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reason</a:t>
            </a: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 about the </a:t>
            </a: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effectiveness</a:t>
            </a: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 of different features</a:t>
            </a:r>
          </a:p>
          <a:p>
            <a:pPr marL="342900" indent="-342900">
              <a:buClr>
                <a:srgbClr val="C00000"/>
              </a:buClr>
              <a:buFont typeface="Arial" charset="0"/>
              <a:buChar char="•"/>
            </a:pPr>
            <a:endParaRPr lang="en-GB" sz="1600" dirty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342900" indent="-342900">
              <a:buClr>
                <a:srgbClr val="C00000"/>
              </a:buClr>
              <a:buFont typeface="Arial" charset="0"/>
              <a:buChar char="•"/>
            </a:pP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Proposed feature vector consists of only </a:t>
            </a: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seven </a:t>
            </a: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features</a:t>
            </a:r>
          </a:p>
          <a:p>
            <a:pPr marL="342900" indent="-342900">
              <a:buFont typeface="Arial" charset="0"/>
              <a:buChar char="•"/>
            </a:pPr>
            <a:endParaRPr lang="en-GB" sz="14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en-GB" sz="1400" dirty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r>
              <a:rPr lang="en-GB" sz="1600" i="1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More details about the analytical model in the paper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3361" y="230357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Machine Learning Framework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94733" y="919101"/>
            <a:ext cx="4075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Analytical Model</a:t>
            </a:r>
            <a:endParaRPr lang="en-GB" sz="1400" dirty="0">
              <a:solidFill>
                <a:srgbClr val="C0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0" y="4969565"/>
            <a:ext cx="5606993" cy="174132"/>
            <a:chOff x="0" y="4969565"/>
            <a:chExt cx="5606993" cy="174132"/>
          </a:xfrm>
        </p:grpSpPr>
        <p:sp>
          <p:nvSpPr>
            <p:cNvPr id="15" name="Pentagon 14"/>
            <p:cNvSpPr/>
            <p:nvPr/>
          </p:nvSpPr>
          <p:spPr>
            <a:xfrm>
              <a:off x="2471704" y="4970897"/>
              <a:ext cx="3135289" cy="172800"/>
            </a:xfrm>
            <a:prstGeom prst="homePlat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                    Analytical Model	         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0" y="4969565"/>
              <a:ext cx="4245997" cy="173935"/>
              <a:chOff x="0" y="4969565"/>
              <a:chExt cx="4245997" cy="173935"/>
            </a:xfrm>
          </p:grpSpPr>
          <p:sp>
            <p:nvSpPr>
              <p:cNvPr id="12" name="Pentagon 11"/>
              <p:cNvSpPr/>
              <p:nvPr/>
            </p:nvSpPr>
            <p:spPr>
              <a:xfrm>
                <a:off x="1110708" y="4969566"/>
                <a:ext cx="3135289" cy="172800"/>
              </a:xfrm>
              <a:prstGeom prst="homePlat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sz="1000" dirty="0" smtClean="0">
                    <a:solidFill>
                      <a:schemeClr val="accent3">
                        <a:lumMod val="50000"/>
                      </a:schemeClr>
                    </a:solidFill>
                    <a:latin typeface="Century Schoolbook" charset="0"/>
                    <a:ea typeface="Century Schoolbook" charset="0"/>
                    <a:cs typeface="Century Schoolbook" charset="0"/>
                  </a:rPr>
                  <a:t>Machine </a:t>
                </a:r>
                <a:r>
                  <a:rPr lang="en-US" sz="1000" smtClean="0">
                    <a:solidFill>
                      <a:schemeClr val="accent3">
                        <a:lumMod val="50000"/>
                      </a:schemeClr>
                    </a:solidFill>
                    <a:latin typeface="Century Schoolbook" charset="0"/>
                    <a:ea typeface="Century Schoolbook" charset="0"/>
                    <a:cs typeface="Century Schoolbook" charset="0"/>
                  </a:rPr>
                  <a:t>Learning Framework</a:t>
                </a:r>
                <a:endParaRPr lang="en-US" sz="1000" dirty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endParaRPr>
              </a:p>
            </p:txBody>
          </p:sp>
          <p:sp>
            <p:nvSpPr>
              <p:cNvPr id="14" name="Pentagon 13"/>
              <p:cNvSpPr/>
              <p:nvPr/>
            </p:nvSpPr>
            <p:spPr>
              <a:xfrm>
                <a:off x="0" y="4969565"/>
                <a:ext cx="2261350" cy="173935"/>
              </a:xfrm>
              <a:prstGeom prst="homePlat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i="1" dirty="0" smtClean="0">
                    <a:solidFill>
                      <a:srgbClr val="C00000"/>
                    </a:solidFill>
                    <a:latin typeface="Century Schoolbook" charset="0"/>
                    <a:ea typeface="Century Schoolbook" charset="0"/>
                    <a:cs typeface="Century Schoolbook" charset="0"/>
                  </a:rPr>
                  <a:t>Poise</a:t>
                </a:r>
                <a:endParaRPr lang="en-US" sz="1000" i="1" dirty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94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21</a:t>
            </a:fld>
            <a:endParaRPr lang="en-GB" dirty="0"/>
          </a:p>
        </p:txBody>
      </p:sp>
      <p:sp>
        <p:nvSpPr>
          <p:cNvPr id="37" name="Rectangle 36"/>
          <p:cNvSpPr/>
          <p:nvPr/>
        </p:nvSpPr>
        <p:spPr>
          <a:xfrm>
            <a:off x="342901" y="1574539"/>
            <a:ext cx="625092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Font typeface="Arial" charset="0"/>
              <a:buChar char="•"/>
            </a:pP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We use </a:t>
            </a: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Negative Binomial </a:t>
            </a: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regression to perform supervised learning</a:t>
            </a:r>
          </a:p>
          <a:p>
            <a:pPr marL="342900" indent="-342900">
              <a:buClr>
                <a:srgbClr val="C00000"/>
              </a:buClr>
              <a:buFont typeface="Arial" charset="0"/>
              <a:buChar char="•"/>
            </a:pPr>
            <a:endParaRPr lang="en-GB" sz="1600" dirty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342900" indent="-342900">
              <a:buClr>
                <a:srgbClr val="C00000"/>
              </a:buClr>
              <a:buFont typeface="Arial" charset="0"/>
              <a:buChar char="•"/>
            </a:pP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Inputs are mapped to the output using a </a:t>
            </a: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log-linear</a:t>
            </a: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 link function</a:t>
            </a:r>
          </a:p>
          <a:p>
            <a:pPr marL="342900" indent="-342900">
              <a:buClr>
                <a:srgbClr val="C00000"/>
              </a:buClr>
              <a:buFont typeface="Arial" charset="0"/>
              <a:buChar char="•"/>
            </a:pPr>
            <a:endParaRPr lang="en-GB" sz="1600" i="1" dirty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342900" indent="-342900">
              <a:buClr>
                <a:srgbClr val="C00000"/>
              </a:buClr>
              <a:buFont typeface="Arial" charset="0"/>
              <a:buChar char="•"/>
            </a:pPr>
            <a:r>
              <a:rPr lang="en-GB" sz="1600" dirty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Reasons for selecting Negative Binomial </a:t>
            </a: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regression:</a:t>
            </a:r>
            <a:endParaRPr lang="en-GB" sz="1600" dirty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800100" lvl="1" indent="-342900">
              <a:buClr>
                <a:srgbClr val="C00000"/>
              </a:buClr>
              <a:buFont typeface="Arial" charset="0"/>
              <a:buChar char="•"/>
            </a:pPr>
            <a:endParaRPr lang="en-GB" sz="1600" dirty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800100" lvl="1" indent="-342900">
              <a:buClr>
                <a:srgbClr val="C00000"/>
              </a:buClr>
              <a:buFont typeface="Arial" charset="0"/>
              <a:buChar char="•"/>
            </a:pP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Predicts </a:t>
            </a: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discrete non-negative</a:t>
            </a: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 warp-tuple values</a:t>
            </a:r>
          </a:p>
          <a:p>
            <a:pPr marL="800100" lvl="1" indent="-342900">
              <a:buClr>
                <a:srgbClr val="C00000"/>
              </a:buClr>
              <a:buFont typeface="Arial" charset="0"/>
              <a:buChar char="•"/>
            </a:pPr>
            <a:endParaRPr lang="en-GB" sz="1600" dirty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800100" lvl="1" indent="-342900">
              <a:buClr>
                <a:srgbClr val="C00000"/>
              </a:buClr>
              <a:buFont typeface="Arial" charset="0"/>
              <a:buChar char="•"/>
            </a:pPr>
            <a:r>
              <a:rPr lang="en-GB" sz="1600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Lightweight</a:t>
            </a:r>
            <a:r>
              <a:rPr lang="en-GB" sz="1600" dirty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 in training </a:t>
            </a: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time</a:t>
            </a:r>
            <a:r>
              <a:rPr lang="en-GB" sz="1600" dirty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 </a:t>
            </a: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and dataset</a:t>
            </a:r>
          </a:p>
          <a:p>
            <a:pPr marL="800100" lvl="1" indent="-342900">
              <a:buClr>
                <a:srgbClr val="C00000"/>
              </a:buClr>
              <a:buFont typeface="Arial" charset="0"/>
              <a:buChar char="•"/>
            </a:pPr>
            <a:endParaRPr lang="en-GB" sz="1600" dirty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800100" lvl="1" indent="-342900">
              <a:buClr>
                <a:srgbClr val="C00000"/>
              </a:buClr>
              <a:buFont typeface="Arial" charset="0"/>
              <a:buChar char="•"/>
            </a:pPr>
            <a:r>
              <a:rPr lang="en-GB" sz="1600" dirty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Low </a:t>
            </a:r>
            <a:r>
              <a:rPr lang="en-GB" sz="1600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computational </a:t>
            </a: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demand</a:t>
            </a: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 </a:t>
            </a: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for training and inference</a:t>
            </a:r>
            <a:endParaRPr lang="en-GB" sz="1600" dirty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800100" lvl="1" indent="-342900">
              <a:buClr>
                <a:srgbClr val="C00000"/>
              </a:buClr>
              <a:buFont typeface="Arial" charset="0"/>
              <a:buChar char="•"/>
            </a:pPr>
            <a:endParaRPr lang="en-GB" sz="1600" dirty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3361" y="230357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Machine Learning Framework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94733" y="919101"/>
            <a:ext cx="4075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Regression Model</a:t>
            </a:r>
            <a:endParaRPr lang="en-GB" sz="1400" dirty="0">
              <a:solidFill>
                <a:srgbClr val="C0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0" y="4969565"/>
            <a:ext cx="5606993" cy="174132"/>
            <a:chOff x="0" y="4969565"/>
            <a:chExt cx="5606993" cy="174132"/>
          </a:xfrm>
        </p:grpSpPr>
        <p:sp>
          <p:nvSpPr>
            <p:cNvPr id="12" name="Pentagon 11"/>
            <p:cNvSpPr/>
            <p:nvPr/>
          </p:nvSpPr>
          <p:spPr>
            <a:xfrm>
              <a:off x="2471704" y="4970897"/>
              <a:ext cx="3135289" cy="172800"/>
            </a:xfrm>
            <a:prstGeom prst="homePlat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                    Regression Model	         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0" y="4969565"/>
              <a:ext cx="4245997" cy="173935"/>
              <a:chOff x="0" y="4969565"/>
              <a:chExt cx="4245997" cy="173935"/>
            </a:xfrm>
          </p:grpSpPr>
          <p:sp>
            <p:nvSpPr>
              <p:cNvPr id="15" name="Pentagon 14"/>
              <p:cNvSpPr/>
              <p:nvPr/>
            </p:nvSpPr>
            <p:spPr>
              <a:xfrm>
                <a:off x="1110708" y="4969566"/>
                <a:ext cx="3135289" cy="172800"/>
              </a:xfrm>
              <a:prstGeom prst="homePlat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sz="1000" dirty="0" smtClean="0">
                    <a:solidFill>
                      <a:schemeClr val="accent3">
                        <a:lumMod val="50000"/>
                      </a:schemeClr>
                    </a:solidFill>
                    <a:latin typeface="Century Schoolbook" charset="0"/>
                    <a:ea typeface="Century Schoolbook" charset="0"/>
                    <a:cs typeface="Century Schoolbook" charset="0"/>
                  </a:rPr>
                  <a:t>Machine </a:t>
                </a:r>
                <a:r>
                  <a:rPr lang="en-US" sz="1000" smtClean="0">
                    <a:solidFill>
                      <a:schemeClr val="accent3">
                        <a:lumMod val="50000"/>
                      </a:schemeClr>
                    </a:solidFill>
                    <a:latin typeface="Century Schoolbook" charset="0"/>
                    <a:ea typeface="Century Schoolbook" charset="0"/>
                    <a:cs typeface="Century Schoolbook" charset="0"/>
                  </a:rPr>
                  <a:t>Learning Framework</a:t>
                </a:r>
                <a:endParaRPr lang="en-US" sz="1000" dirty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endParaRPr>
              </a:p>
            </p:txBody>
          </p:sp>
          <p:sp>
            <p:nvSpPr>
              <p:cNvPr id="16" name="Pentagon 15"/>
              <p:cNvSpPr/>
              <p:nvPr/>
            </p:nvSpPr>
            <p:spPr>
              <a:xfrm>
                <a:off x="0" y="4969565"/>
                <a:ext cx="2261350" cy="173935"/>
              </a:xfrm>
              <a:prstGeom prst="homePlat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i="1" dirty="0" smtClean="0">
                    <a:solidFill>
                      <a:srgbClr val="C00000"/>
                    </a:solidFill>
                    <a:latin typeface="Century Schoolbook" charset="0"/>
                    <a:ea typeface="Century Schoolbook" charset="0"/>
                    <a:cs typeface="Century Schoolbook" charset="0"/>
                  </a:rPr>
                  <a:t>Poise</a:t>
                </a:r>
                <a:endParaRPr lang="en-US" sz="1000" i="1" dirty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7084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22</a:t>
            </a:fld>
            <a:endParaRPr lang="en-GB" dirty="0"/>
          </a:p>
        </p:txBody>
      </p:sp>
      <p:sp>
        <p:nvSpPr>
          <p:cNvPr id="37" name="Rectangle 36"/>
          <p:cNvSpPr/>
          <p:nvPr/>
        </p:nvSpPr>
        <p:spPr>
          <a:xfrm>
            <a:off x="263361" y="1127364"/>
            <a:ext cx="659463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Font typeface="Arial" charset="0"/>
              <a:buChar char="•"/>
            </a:pP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Computes </a:t>
            </a: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runtime</a:t>
            </a: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 predictions about good warp-tuples for new workloads</a:t>
            </a:r>
          </a:p>
          <a:p>
            <a:pPr marL="342900" indent="-342900">
              <a:buClr>
                <a:srgbClr val="C00000"/>
              </a:buClr>
              <a:buFont typeface="Arial" charset="0"/>
              <a:buChar char="•"/>
            </a:pPr>
            <a:endParaRPr lang="en-GB" sz="1600" dirty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342900" indent="-342900">
              <a:buClr>
                <a:srgbClr val="C00000"/>
              </a:buClr>
              <a:buFont typeface="Arial" charset="0"/>
              <a:buChar char="•"/>
            </a:pP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Constitutes a </a:t>
            </a:r>
            <a:r>
              <a:rPr lang="en-GB" sz="1600" i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prediction stage</a:t>
            </a: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 and </a:t>
            </a:r>
            <a:r>
              <a:rPr lang="en-GB" sz="1600" i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local search</a:t>
            </a:r>
          </a:p>
          <a:p>
            <a:pPr marL="342900" indent="-342900">
              <a:buClr>
                <a:srgbClr val="C00000"/>
              </a:buClr>
              <a:buFont typeface="Arial" charset="0"/>
              <a:buChar char="•"/>
            </a:pPr>
            <a:endParaRPr lang="en-GB" sz="1600" dirty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3361" y="230357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Hardware Inference Engine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137014" y="2843442"/>
            <a:ext cx="3174023" cy="1436963"/>
            <a:chOff x="256282" y="2453828"/>
            <a:chExt cx="3174023" cy="1436963"/>
          </a:xfrm>
        </p:grpSpPr>
        <p:grpSp>
          <p:nvGrpSpPr>
            <p:cNvPr id="16" name="Group 15"/>
            <p:cNvGrpSpPr/>
            <p:nvPr/>
          </p:nvGrpSpPr>
          <p:grpSpPr>
            <a:xfrm>
              <a:off x="256282" y="2779578"/>
              <a:ext cx="1078583" cy="818584"/>
              <a:chOff x="907380" y="3696677"/>
              <a:chExt cx="1078583" cy="818584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930031" y="3696677"/>
                <a:ext cx="1032487" cy="818584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907380" y="3798276"/>
                <a:ext cx="1078583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 smtClean="0"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Training Dataset</a:t>
                </a:r>
                <a:endParaRPr lang="en-GB" sz="1000" dirty="0">
                  <a:latin typeface="Centaur" panose="02030504050205020304" pitchFamily="18" charset="0"/>
                  <a:cs typeface="Nirmala UI Semilight" panose="020B0402040204020203" pitchFamily="34" charset="0"/>
                </a:endParaRP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1053699" y="2453828"/>
              <a:ext cx="1555731" cy="524037"/>
              <a:chOff x="1132503" y="2783902"/>
              <a:chExt cx="1555731" cy="524037"/>
            </a:xfrm>
          </p:grpSpPr>
          <p:cxnSp>
            <p:nvCxnSpPr>
              <p:cNvPr id="29" name="Straight Arrow Connector 28"/>
              <p:cNvCxnSpPr/>
              <p:nvPr/>
            </p:nvCxnSpPr>
            <p:spPr>
              <a:xfrm>
                <a:off x="1397582" y="3305035"/>
                <a:ext cx="1025574" cy="290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/>
              <p:cNvSpPr txBox="1"/>
              <p:nvPr/>
            </p:nvSpPr>
            <p:spPr>
              <a:xfrm>
                <a:off x="1132503" y="2783902"/>
                <a:ext cx="1555731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 smtClean="0">
                    <a:solidFill>
                      <a:srgbClr val="C00000"/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Feature Set</a:t>
                </a:r>
                <a:endParaRPr lang="en-GB" sz="800" dirty="0">
                  <a:solidFill>
                    <a:srgbClr val="C000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363833" y="2989449"/>
                <a:ext cx="1051159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 smtClean="0"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Sample Input</a:t>
                </a:r>
                <a:endParaRPr lang="en-GB" sz="800" dirty="0">
                  <a:latin typeface="Centaur" panose="02030504050205020304" pitchFamily="18" charset="0"/>
                  <a:cs typeface="Nirmala UI Semilight" panose="020B0402040204020203" pitchFamily="34" charset="0"/>
                </a:endParaRP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1123058" y="3381734"/>
              <a:ext cx="1431927" cy="509057"/>
              <a:chOff x="1201862" y="3711808"/>
              <a:chExt cx="1431927" cy="509057"/>
            </a:xfrm>
          </p:grpSpPr>
          <p:cxnSp>
            <p:nvCxnSpPr>
              <p:cNvPr id="26" name="Straight Arrow Connector 25"/>
              <p:cNvCxnSpPr/>
              <p:nvPr/>
            </p:nvCxnSpPr>
            <p:spPr>
              <a:xfrm flipV="1">
                <a:off x="1397582" y="3711808"/>
                <a:ext cx="1025574" cy="849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/>
              <p:cNvSpPr txBox="1"/>
              <p:nvPr/>
            </p:nvSpPr>
            <p:spPr>
              <a:xfrm>
                <a:off x="1201862" y="3722874"/>
                <a:ext cx="1431927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 smtClean="0"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Sample Output</a:t>
                </a:r>
                <a:endParaRPr lang="en-GB" sz="800" dirty="0">
                  <a:latin typeface="Centaur" panose="02030504050205020304" pitchFamily="18" charset="0"/>
                  <a:cs typeface="Nirmala UI Semilight" panose="020B0402040204020203" pitchFamily="34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335936" y="3943866"/>
                <a:ext cx="1186414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 smtClean="0">
                    <a:solidFill>
                      <a:srgbClr val="C00000"/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Best warp-tuple</a:t>
                </a:r>
                <a:endParaRPr lang="en-GB" sz="800" dirty="0">
                  <a:solidFill>
                    <a:srgbClr val="C000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endParaRPr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2313092" y="2783027"/>
              <a:ext cx="1117213" cy="818584"/>
              <a:chOff x="876120" y="3696677"/>
              <a:chExt cx="1117213" cy="818584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930031" y="3696677"/>
                <a:ext cx="1032487" cy="818584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876120" y="3798276"/>
                <a:ext cx="1117213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 smtClean="0"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Regression Model</a:t>
                </a:r>
                <a:endParaRPr lang="en-GB" sz="1000" dirty="0">
                  <a:latin typeface="Centaur" panose="02030504050205020304" pitchFamily="18" charset="0"/>
                  <a:cs typeface="Nirmala UI Semilight" panose="020B0402040204020203" pitchFamily="34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3060168" y="2572447"/>
            <a:ext cx="3629594" cy="1484896"/>
            <a:chOff x="3179436" y="2182833"/>
            <a:chExt cx="3629594" cy="1484896"/>
          </a:xfrm>
        </p:grpSpPr>
        <p:grpSp>
          <p:nvGrpSpPr>
            <p:cNvPr id="35" name="Group 34"/>
            <p:cNvGrpSpPr/>
            <p:nvPr/>
          </p:nvGrpSpPr>
          <p:grpSpPr>
            <a:xfrm>
              <a:off x="3373361" y="2797130"/>
              <a:ext cx="1171860" cy="513901"/>
              <a:chOff x="3452165" y="3127204"/>
              <a:chExt cx="1171860" cy="513901"/>
            </a:xfrm>
          </p:grpSpPr>
          <p:sp>
            <p:nvSpPr>
              <p:cNvPr id="50" name="Right Arrow 49"/>
              <p:cNvSpPr/>
              <p:nvPr/>
            </p:nvSpPr>
            <p:spPr>
              <a:xfrm>
                <a:off x="3478293" y="3396783"/>
                <a:ext cx="1130101" cy="244322"/>
              </a:xfrm>
              <a:prstGeom prst="rightArrow">
                <a:avLst/>
              </a:prstGeom>
              <a:solidFill>
                <a:schemeClr val="bg2">
                  <a:lumMod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3452165" y="3127204"/>
                <a:ext cx="117186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 smtClean="0">
                    <a:solidFill>
                      <a:srgbClr val="C00000"/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Feature weights</a:t>
                </a:r>
                <a:endParaRPr lang="en-GB" sz="800" dirty="0">
                  <a:solidFill>
                    <a:srgbClr val="C000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endParaRPr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4507782" y="2789143"/>
              <a:ext cx="1117482" cy="818584"/>
              <a:chOff x="896730" y="3696677"/>
              <a:chExt cx="1117482" cy="818584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930031" y="3696677"/>
                <a:ext cx="1032487" cy="818584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896730" y="3739610"/>
                <a:ext cx="1117482" cy="73866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smtClean="0"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Prediction Stage &amp; </a:t>
                </a:r>
                <a:r>
                  <a:rPr lang="en-GB" sz="1400" dirty="0" smtClean="0"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Local Search</a:t>
                </a:r>
                <a:endParaRPr lang="en-GB" sz="900" dirty="0">
                  <a:latin typeface="Centaur" panose="02030504050205020304" pitchFamily="18" charset="0"/>
                  <a:cs typeface="Nirmala UI Semilight" panose="020B0402040204020203" pitchFamily="34" charset="0"/>
                </a:endParaRP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4246309" y="2182833"/>
              <a:ext cx="1935198" cy="582867"/>
              <a:chOff x="4325113" y="2512907"/>
              <a:chExt cx="1935198" cy="582867"/>
            </a:xfrm>
          </p:grpSpPr>
          <p:cxnSp>
            <p:nvCxnSpPr>
              <p:cNvPr id="44" name="Straight Arrow Connector 43"/>
              <p:cNvCxnSpPr/>
              <p:nvPr/>
            </p:nvCxnSpPr>
            <p:spPr>
              <a:xfrm>
                <a:off x="5133114" y="2760459"/>
                <a:ext cx="3017" cy="33531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5" name="Group 44"/>
              <p:cNvGrpSpPr/>
              <p:nvPr/>
            </p:nvGrpSpPr>
            <p:grpSpPr>
              <a:xfrm>
                <a:off x="4325113" y="2512907"/>
                <a:ext cx="1935198" cy="546308"/>
                <a:chOff x="4325113" y="2512907"/>
                <a:chExt cx="1935198" cy="546308"/>
              </a:xfrm>
            </p:grpSpPr>
            <p:sp>
              <p:nvSpPr>
                <p:cNvPr id="46" name="TextBox 45"/>
                <p:cNvSpPr txBox="1"/>
                <p:nvPr/>
              </p:nvSpPr>
              <p:spPr>
                <a:xfrm>
                  <a:off x="5133114" y="2782216"/>
                  <a:ext cx="1127197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200" dirty="0" smtClean="0">
                      <a:latin typeface="Centaur" panose="02030504050205020304" pitchFamily="18" charset="0"/>
                      <a:cs typeface="Nirmala UI Semilight" panose="020B0402040204020203" pitchFamily="34" charset="0"/>
                    </a:rPr>
                    <a:t>Runtime Input</a:t>
                  </a:r>
                  <a:endParaRPr lang="en-GB" sz="800" dirty="0">
                    <a:latin typeface="Centaur" panose="02030504050205020304" pitchFamily="18" charset="0"/>
                    <a:cs typeface="Nirmala UI Semilight" panose="020B0402040204020203" pitchFamily="34" charset="0"/>
                  </a:endParaRPr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4325113" y="2512907"/>
                  <a:ext cx="1735460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200" dirty="0" smtClean="0">
                      <a:solidFill>
                        <a:srgbClr val="C00000"/>
                      </a:solidFill>
                      <a:latin typeface="Centaur" panose="02030504050205020304" pitchFamily="18" charset="0"/>
                      <a:cs typeface="Nirmala UI Semilight" panose="020B0402040204020203" pitchFamily="34" charset="0"/>
                    </a:rPr>
                    <a:t>Unseen user </a:t>
                  </a:r>
                  <a:r>
                    <a:rPr lang="en-GB" sz="1200" dirty="0">
                      <a:solidFill>
                        <a:srgbClr val="C00000"/>
                      </a:solidFill>
                      <a:latin typeface="Centaur" panose="02030504050205020304" pitchFamily="18" charset="0"/>
                      <a:cs typeface="Nirmala UI Semilight" panose="020B0402040204020203" pitchFamily="34" charset="0"/>
                    </a:rPr>
                    <a:t>a</a:t>
                  </a:r>
                  <a:r>
                    <a:rPr lang="en-GB" sz="1200" dirty="0" smtClean="0">
                      <a:solidFill>
                        <a:srgbClr val="C00000"/>
                      </a:solidFill>
                      <a:latin typeface="Centaur" panose="02030504050205020304" pitchFamily="18" charset="0"/>
                      <a:cs typeface="Nirmala UI Semilight" panose="020B0402040204020203" pitchFamily="34" charset="0"/>
                    </a:rPr>
                    <a:t>pplication</a:t>
                  </a:r>
                  <a:endParaRPr lang="en-GB" sz="800" dirty="0">
                    <a:solidFill>
                      <a:srgbClr val="C00000"/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endParaRPr>
                </a:p>
              </p:txBody>
            </p:sp>
          </p:grpSp>
        </p:grpSp>
        <p:grpSp>
          <p:nvGrpSpPr>
            <p:cNvPr id="39" name="Group 38"/>
            <p:cNvGrpSpPr/>
            <p:nvPr/>
          </p:nvGrpSpPr>
          <p:grpSpPr>
            <a:xfrm>
              <a:off x="5542580" y="3183330"/>
              <a:ext cx="1266450" cy="484399"/>
              <a:chOff x="5621384" y="3513404"/>
              <a:chExt cx="1266450" cy="484399"/>
            </a:xfrm>
          </p:grpSpPr>
          <p:sp>
            <p:nvSpPr>
              <p:cNvPr id="41" name="TextBox 40"/>
              <p:cNvSpPr txBox="1"/>
              <p:nvPr/>
            </p:nvSpPr>
            <p:spPr>
              <a:xfrm>
                <a:off x="5621384" y="3513404"/>
                <a:ext cx="1261304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 smtClean="0"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Poise prediction</a:t>
                </a:r>
                <a:endParaRPr lang="en-GB" sz="800" dirty="0">
                  <a:latin typeface="Centaur" panose="02030504050205020304" pitchFamily="18" charset="0"/>
                  <a:cs typeface="Nirmala UI Semilight" panose="020B0402040204020203" pitchFamily="34" charset="0"/>
                </a:endParaRPr>
              </a:p>
            </p:txBody>
          </p:sp>
          <p:cxnSp>
            <p:nvCxnSpPr>
              <p:cNvPr id="42" name="Straight Arrow Connector 41"/>
              <p:cNvCxnSpPr/>
              <p:nvPr/>
            </p:nvCxnSpPr>
            <p:spPr>
              <a:xfrm>
                <a:off x="5651777" y="3522444"/>
                <a:ext cx="842808" cy="606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Box 42"/>
              <p:cNvSpPr txBox="1"/>
              <p:nvPr/>
            </p:nvSpPr>
            <p:spPr>
              <a:xfrm>
                <a:off x="5632787" y="3720804"/>
                <a:ext cx="1255047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 smtClean="0">
                    <a:solidFill>
                      <a:srgbClr val="C00000"/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Best warp-tuple</a:t>
                </a:r>
                <a:endParaRPr lang="en-GB" sz="800" dirty="0">
                  <a:solidFill>
                    <a:srgbClr val="C000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endParaRPr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3179436" y="3232543"/>
              <a:ext cx="1431927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i="1" smtClean="0">
                  <a:latin typeface="Centaur" panose="02030504050205020304" pitchFamily="18" charset="0"/>
                  <a:cs typeface="Nirmala UI Semilight" panose="020B0402040204020203" pitchFamily="34" charset="0"/>
                </a:rPr>
                <a:t>via </a:t>
              </a:r>
              <a:r>
                <a:rPr lang="en-GB" sz="1200" i="1" dirty="0" smtClean="0">
                  <a:latin typeface="Centaur" panose="02030504050205020304" pitchFamily="18" charset="0"/>
                  <a:cs typeface="Nirmala UI Semilight" panose="020B0402040204020203" pitchFamily="34" charset="0"/>
                </a:rPr>
                <a:t>compiler</a:t>
              </a:r>
              <a:endParaRPr lang="en-GB" sz="800" i="1" dirty="0"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3999508" y="2369489"/>
            <a:ext cx="2685108" cy="2250219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Group 53"/>
          <p:cNvGrpSpPr/>
          <p:nvPr/>
        </p:nvGrpSpPr>
        <p:grpSpPr>
          <a:xfrm>
            <a:off x="0" y="4969565"/>
            <a:ext cx="4245997" cy="173935"/>
            <a:chOff x="0" y="4969565"/>
            <a:chExt cx="4245997" cy="173935"/>
          </a:xfrm>
        </p:grpSpPr>
        <p:sp>
          <p:nvSpPr>
            <p:cNvPr id="55" name="Pentagon 54"/>
            <p:cNvSpPr/>
            <p:nvPr/>
          </p:nvSpPr>
          <p:spPr>
            <a:xfrm>
              <a:off x="1110708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Hardware Inference Engine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56" name="Pentagon 55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i="1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Poise</a:t>
              </a:r>
              <a:endParaRPr lang="en-US" sz="1000" i="1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31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23</a:t>
            </a:fld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263361" y="230357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Hardware Inference Engine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94733" y="919101"/>
            <a:ext cx="4075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Prediction Stage</a:t>
            </a:r>
            <a:endParaRPr lang="en-GB" sz="1400" dirty="0">
              <a:solidFill>
                <a:srgbClr val="C0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9768" y="1441766"/>
            <a:ext cx="63106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Perform predictions at runtime using new features and learned mapping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1502548" y="1991086"/>
            <a:ext cx="3629594" cy="1484896"/>
            <a:chOff x="3179436" y="2182833"/>
            <a:chExt cx="3629594" cy="1484896"/>
          </a:xfrm>
        </p:grpSpPr>
        <p:grpSp>
          <p:nvGrpSpPr>
            <p:cNvPr id="49" name="Group 48"/>
            <p:cNvGrpSpPr/>
            <p:nvPr/>
          </p:nvGrpSpPr>
          <p:grpSpPr>
            <a:xfrm>
              <a:off x="3373361" y="2797130"/>
              <a:ext cx="1171860" cy="513901"/>
              <a:chOff x="3452165" y="3127204"/>
              <a:chExt cx="1171860" cy="513901"/>
            </a:xfrm>
          </p:grpSpPr>
          <p:sp>
            <p:nvSpPr>
              <p:cNvPr id="63" name="Right Arrow 62"/>
              <p:cNvSpPr/>
              <p:nvPr/>
            </p:nvSpPr>
            <p:spPr>
              <a:xfrm>
                <a:off x="3478293" y="3396783"/>
                <a:ext cx="1130101" cy="244322"/>
              </a:xfrm>
              <a:prstGeom prst="rightArrow">
                <a:avLst/>
              </a:prstGeom>
              <a:solidFill>
                <a:schemeClr val="bg2">
                  <a:lumMod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3452165" y="3127204"/>
                <a:ext cx="117186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 smtClean="0">
                    <a:solidFill>
                      <a:srgbClr val="C00000"/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Feature weights</a:t>
                </a:r>
                <a:endParaRPr lang="en-GB" sz="800" dirty="0">
                  <a:solidFill>
                    <a:srgbClr val="C000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endParaRPr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4421033" y="2789143"/>
              <a:ext cx="1266554" cy="818584"/>
              <a:chOff x="809981" y="3696677"/>
              <a:chExt cx="1266554" cy="818584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930031" y="3696677"/>
                <a:ext cx="1032487" cy="818584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809981" y="3851708"/>
                <a:ext cx="1266554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smtClean="0"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Prediction Stage</a:t>
                </a:r>
                <a:endParaRPr lang="en-GB" sz="900" dirty="0">
                  <a:latin typeface="Centaur" panose="02030504050205020304" pitchFamily="18" charset="0"/>
                  <a:cs typeface="Nirmala UI Semilight" panose="020B0402040204020203" pitchFamily="34" charset="0"/>
                </a:endParaRPr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4246309" y="2182833"/>
              <a:ext cx="1935198" cy="582867"/>
              <a:chOff x="4325113" y="2512907"/>
              <a:chExt cx="1935198" cy="582867"/>
            </a:xfrm>
          </p:grpSpPr>
          <p:cxnSp>
            <p:nvCxnSpPr>
              <p:cNvPr id="57" name="Straight Arrow Connector 56"/>
              <p:cNvCxnSpPr/>
              <p:nvPr/>
            </p:nvCxnSpPr>
            <p:spPr>
              <a:xfrm>
                <a:off x="5133114" y="2760459"/>
                <a:ext cx="3017" cy="33531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8" name="Group 57"/>
              <p:cNvGrpSpPr/>
              <p:nvPr/>
            </p:nvGrpSpPr>
            <p:grpSpPr>
              <a:xfrm>
                <a:off x="4325113" y="2512907"/>
                <a:ext cx="1935198" cy="546308"/>
                <a:chOff x="4325113" y="2512907"/>
                <a:chExt cx="1935198" cy="546308"/>
              </a:xfrm>
            </p:grpSpPr>
            <p:sp>
              <p:nvSpPr>
                <p:cNvPr id="59" name="TextBox 58"/>
                <p:cNvSpPr txBox="1"/>
                <p:nvPr/>
              </p:nvSpPr>
              <p:spPr>
                <a:xfrm>
                  <a:off x="5133114" y="2782216"/>
                  <a:ext cx="1127197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200" dirty="0" smtClean="0">
                      <a:latin typeface="Centaur" panose="02030504050205020304" pitchFamily="18" charset="0"/>
                      <a:cs typeface="Nirmala UI Semilight" panose="020B0402040204020203" pitchFamily="34" charset="0"/>
                    </a:rPr>
                    <a:t>Runtime Input</a:t>
                  </a:r>
                  <a:endParaRPr lang="en-GB" sz="800" dirty="0">
                    <a:latin typeface="Centaur" panose="02030504050205020304" pitchFamily="18" charset="0"/>
                    <a:cs typeface="Nirmala UI Semilight" panose="020B0402040204020203" pitchFamily="34" charset="0"/>
                  </a:endParaRPr>
                </a:p>
              </p:txBody>
            </p:sp>
            <p:sp>
              <p:nvSpPr>
                <p:cNvPr id="60" name="TextBox 59"/>
                <p:cNvSpPr txBox="1"/>
                <p:nvPr/>
              </p:nvSpPr>
              <p:spPr>
                <a:xfrm>
                  <a:off x="4325113" y="2512907"/>
                  <a:ext cx="1735460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200" dirty="0" smtClean="0">
                      <a:solidFill>
                        <a:srgbClr val="C00000"/>
                      </a:solidFill>
                      <a:latin typeface="Centaur" panose="02030504050205020304" pitchFamily="18" charset="0"/>
                      <a:cs typeface="Nirmala UI Semilight" panose="020B0402040204020203" pitchFamily="34" charset="0"/>
                    </a:rPr>
                    <a:t>Unseen user </a:t>
                  </a:r>
                  <a:r>
                    <a:rPr lang="en-GB" sz="1200" dirty="0">
                      <a:solidFill>
                        <a:srgbClr val="C00000"/>
                      </a:solidFill>
                      <a:latin typeface="Centaur" panose="02030504050205020304" pitchFamily="18" charset="0"/>
                      <a:cs typeface="Nirmala UI Semilight" panose="020B0402040204020203" pitchFamily="34" charset="0"/>
                    </a:rPr>
                    <a:t>a</a:t>
                  </a:r>
                  <a:r>
                    <a:rPr lang="en-GB" sz="1200" dirty="0" smtClean="0">
                      <a:solidFill>
                        <a:srgbClr val="C00000"/>
                      </a:solidFill>
                      <a:latin typeface="Centaur" panose="02030504050205020304" pitchFamily="18" charset="0"/>
                      <a:cs typeface="Nirmala UI Semilight" panose="020B0402040204020203" pitchFamily="34" charset="0"/>
                    </a:rPr>
                    <a:t>pplication</a:t>
                  </a:r>
                  <a:endParaRPr lang="en-GB" sz="800" dirty="0">
                    <a:solidFill>
                      <a:srgbClr val="C00000"/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endParaRPr>
                </a:p>
              </p:txBody>
            </p:sp>
          </p:grpSp>
        </p:grpSp>
        <p:grpSp>
          <p:nvGrpSpPr>
            <p:cNvPr id="52" name="Group 51"/>
            <p:cNvGrpSpPr/>
            <p:nvPr/>
          </p:nvGrpSpPr>
          <p:grpSpPr>
            <a:xfrm>
              <a:off x="5542580" y="3183330"/>
              <a:ext cx="1266450" cy="484399"/>
              <a:chOff x="5621384" y="3513404"/>
              <a:chExt cx="1266450" cy="484399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5621384" y="3513404"/>
                <a:ext cx="1261304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 smtClean="0"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Predicted Output</a:t>
                </a:r>
                <a:endParaRPr lang="en-GB" sz="800" dirty="0">
                  <a:latin typeface="Centaur" panose="02030504050205020304" pitchFamily="18" charset="0"/>
                  <a:cs typeface="Nirmala UI Semilight" panose="020B0402040204020203" pitchFamily="34" charset="0"/>
                </a:endParaRPr>
              </a:p>
            </p:txBody>
          </p:sp>
          <p:cxnSp>
            <p:nvCxnSpPr>
              <p:cNvPr id="55" name="Straight Arrow Connector 54"/>
              <p:cNvCxnSpPr/>
              <p:nvPr/>
            </p:nvCxnSpPr>
            <p:spPr>
              <a:xfrm>
                <a:off x="5651777" y="3522444"/>
                <a:ext cx="842808" cy="606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TextBox 55"/>
              <p:cNvSpPr txBox="1"/>
              <p:nvPr/>
            </p:nvSpPr>
            <p:spPr>
              <a:xfrm>
                <a:off x="5632787" y="3720804"/>
                <a:ext cx="1255047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smtClean="0">
                    <a:solidFill>
                      <a:srgbClr val="C00000"/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Good warp-tuple</a:t>
                </a:r>
                <a:endParaRPr lang="en-GB" sz="800" dirty="0">
                  <a:solidFill>
                    <a:srgbClr val="C000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endParaRPr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3179436" y="3232543"/>
              <a:ext cx="1431927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i="1" smtClean="0">
                  <a:latin typeface="Centaur" panose="02030504050205020304" pitchFamily="18" charset="0"/>
                  <a:cs typeface="Nirmala UI Semilight" panose="020B0402040204020203" pitchFamily="34" charset="0"/>
                </a:rPr>
                <a:t>via </a:t>
              </a:r>
              <a:r>
                <a:rPr lang="en-GB" sz="1200" i="1" dirty="0" smtClean="0">
                  <a:latin typeface="Centaur" panose="02030504050205020304" pitchFamily="18" charset="0"/>
                  <a:cs typeface="Nirmala UI Semilight" panose="020B0402040204020203" pitchFamily="34" charset="0"/>
                </a:rPr>
                <a:t>compiler</a:t>
              </a:r>
              <a:endParaRPr lang="en-GB" sz="800" i="1" dirty="0"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2639756" y="3888492"/>
            <a:ext cx="193519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Dot product</a:t>
            </a:r>
            <a:endParaRPr lang="en-GB" sz="1400" dirty="0">
              <a:solidFill>
                <a:srgbClr val="C0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algn="ctr"/>
            <a:r>
              <a:rPr lang="en-GB" sz="1400" dirty="0">
                <a:solidFill>
                  <a:schemeClr val="accent4">
                    <a:lumMod val="50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W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eights ●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  <a:cs typeface="Nirmala UI Semilight" panose="020B0402040204020203" pitchFamily="34" charset="0"/>
              </a:rPr>
              <a:t> </a:t>
            </a:r>
            <a:r>
              <a:rPr lang="en-GB" sz="1400" dirty="0">
                <a:solidFill>
                  <a:schemeClr val="accent4">
                    <a:lumMod val="50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F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eatures</a:t>
            </a:r>
            <a:endParaRPr lang="en-GB" sz="900" dirty="0">
              <a:solidFill>
                <a:schemeClr val="accent4">
                  <a:lumMod val="50000"/>
                </a:schemeClr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645734" y="3884246"/>
            <a:ext cx="194808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Inference</a:t>
            </a:r>
            <a:endParaRPr lang="en-GB" sz="1400" dirty="0">
              <a:solidFill>
                <a:srgbClr val="C0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algn="ctr"/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Inverse log operation</a:t>
            </a:r>
            <a:endParaRPr lang="en-GB" sz="900" dirty="0">
              <a:solidFill>
                <a:schemeClr val="accent4">
                  <a:lumMod val="50000"/>
                </a:schemeClr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63361" y="3884246"/>
            <a:ext cx="236945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Runtime Feature Collection</a:t>
            </a:r>
            <a:endParaRPr lang="en-GB" sz="1400" dirty="0">
              <a:solidFill>
                <a:srgbClr val="C0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algn="ctr"/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Performance Counters</a:t>
            </a:r>
            <a:endParaRPr lang="en-GB" sz="900" dirty="0">
              <a:solidFill>
                <a:schemeClr val="accent4">
                  <a:lumMod val="50000"/>
                </a:schemeClr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1468718" y="3655046"/>
            <a:ext cx="3812770" cy="5415"/>
            <a:chOff x="1468718" y="3655046"/>
            <a:chExt cx="3812770" cy="5415"/>
          </a:xfrm>
        </p:grpSpPr>
        <p:cxnSp>
          <p:nvCxnSpPr>
            <p:cNvPr id="7" name="Straight Connector 6"/>
            <p:cNvCxnSpPr/>
            <p:nvPr/>
          </p:nvCxnSpPr>
          <p:spPr>
            <a:xfrm rot="1200000">
              <a:off x="3841488" y="3655046"/>
              <a:ext cx="1440000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-1200000">
              <a:off x="1468718" y="3660461"/>
              <a:ext cx="1440000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8" name="Picture 3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grpSp>
        <p:nvGrpSpPr>
          <p:cNvPr id="36" name="Group 35"/>
          <p:cNvGrpSpPr/>
          <p:nvPr/>
        </p:nvGrpSpPr>
        <p:grpSpPr>
          <a:xfrm>
            <a:off x="0" y="4969565"/>
            <a:ext cx="5606993" cy="174132"/>
            <a:chOff x="0" y="4969565"/>
            <a:chExt cx="5606993" cy="174132"/>
          </a:xfrm>
        </p:grpSpPr>
        <p:sp>
          <p:nvSpPr>
            <p:cNvPr id="37" name="Pentagon 36"/>
            <p:cNvSpPr/>
            <p:nvPr/>
          </p:nvSpPr>
          <p:spPr>
            <a:xfrm>
              <a:off x="2471704" y="4970897"/>
              <a:ext cx="3135289" cy="172800"/>
            </a:xfrm>
            <a:prstGeom prst="homePlat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                    Prediction Stage	         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0" y="4969565"/>
              <a:ext cx="4245997" cy="173935"/>
              <a:chOff x="0" y="4969565"/>
              <a:chExt cx="4245997" cy="173935"/>
            </a:xfrm>
          </p:grpSpPr>
          <p:sp>
            <p:nvSpPr>
              <p:cNvPr id="40" name="Pentagon 39"/>
              <p:cNvSpPr/>
              <p:nvPr/>
            </p:nvSpPr>
            <p:spPr>
              <a:xfrm>
                <a:off x="1110708" y="4969566"/>
                <a:ext cx="3135289" cy="172800"/>
              </a:xfrm>
              <a:prstGeom prst="homePlat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sz="1000" dirty="0" smtClean="0">
                    <a:solidFill>
                      <a:schemeClr val="accent3">
                        <a:lumMod val="50000"/>
                      </a:schemeClr>
                    </a:solidFill>
                    <a:latin typeface="Century Schoolbook" charset="0"/>
                    <a:ea typeface="Century Schoolbook" charset="0"/>
                    <a:cs typeface="Century Schoolbook" charset="0"/>
                  </a:rPr>
                  <a:t>Hardware Inference Engine</a:t>
                </a:r>
                <a:endParaRPr lang="en-US" sz="1000" dirty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endParaRPr>
              </a:p>
            </p:txBody>
          </p:sp>
          <p:sp>
            <p:nvSpPr>
              <p:cNvPr id="41" name="Pentagon 40"/>
              <p:cNvSpPr/>
              <p:nvPr/>
            </p:nvSpPr>
            <p:spPr>
              <a:xfrm>
                <a:off x="0" y="4969565"/>
                <a:ext cx="2261350" cy="173935"/>
              </a:xfrm>
              <a:prstGeom prst="homePlat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i="1" dirty="0" smtClean="0">
                    <a:solidFill>
                      <a:srgbClr val="C00000"/>
                    </a:solidFill>
                    <a:latin typeface="Century Schoolbook" charset="0"/>
                    <a:ea typeface="Century Schoolbook" charset="0"/>
                    <a:cs typeface="Century Schoolbook" charset="0"/>
                  </a:rPr>
                  <a:t>Poise</a:t>
                </a:r>
                <a:endParaRPr lang="en-US" sz="1000" i="1" dirty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69955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  <p:bldP spid="6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Arrow Connector 38"/>
          <p:cNvCxnSpPr/>
          <p:nvPr/>
        </p:nvCxnSpPr>
        <p:spPr>
          <a:xfrm>
            <a:off x="1871681" y="2998694"/>
            <a:ext cx="1828796" cy="370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24</a:t>
            </a:fld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263361" y="230357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Hardware Inference Engine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94733" y="919101"/>
            <a:ext cx="4075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Local Search</a:t>
            </a:r>
            <a:endParaRPr lang="en-GB" sz="1400" dirty="0">
              <a:solidFill>
                <a:srgbClr val="C0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7424" y="1408001"/>
            <a:ext cx="61223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Mitigate statistical errors in prediction with a near-</a:t>
            </a:r>
            <a:r>
              <a:rPr lang="en-GB" sz="1600" dirty="0" err="1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neighborhood</a:t>
            </a: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 search via gradient ascent 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2386838" y="3002400"/>
            <a:ext cx="842808" cy="606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-13634" y="1991086"/>
            <a:ext cx="3629594" cy="1484896"/>
            <a:chOff x="1502548" y="1991086"/>
            <a:chExt cx="3629594" cy="1484896"/>
          </a:xfrm>
        </p:grpSpPr>
        <p:grpSp>
          <p:nvGrpSpPr>
            <p:cNvPr id="49" name="Group 48"/>
            <p:cNvGrpSpPr/>
            <p:nvPr/>
          </p:nvGrpSpPr>
          <p:grpSpPr>
            <a:xfrm>
              <a:off x="1696473" y="2605383"/>
              <a:ext cx="1171860" cy="513901"/>
              <a:chOff x="3452165" y="3127204"/>
              <a:chExt cx="1171860" cy="513901"/>
            </a:xfrm>
          </p:grpSpPr>
          <p:sp>
            <p:nvSpPr>
              <p:cNvPr id="63" name="Right Arrow 62"/>
              <p:cNvSpPr/>
              <p:nvPr/>
            </p:nvSpPr>
            <p:spPr>
              <a:xfrm>
                <a:off x="3478293" y="3396783"/>
                <a:ext cx="1130101" cy="244322"/>
              </a:xfrm>
              <a:prstGeom prst="rightArrow">
                <a:avLst/>
              </a:prstGeom>
              <a:solidFill>
                <a:schemeClr val="bg2">
                  <a:lumMod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3452165" y="3127204"/>
                <a:ext cx="117186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 smtClean="0">
                    <a:solidFill>
                      <a:srgbClr val="C00000"/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Feature weights</a:t>
                </a:r>
                <a:endParaRPr lang="en-GB" sz="800" dirty="0">
                  <a:solidFill>
                    <a:srgbClr val="C000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endParaRPr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2744767" y="2597396"/>
              <a:ext cx="1266554" cy="818584"/>
              <a:chOff x="810603" y="3696677"/>
              <a:chExt cx="1266554" cy="818584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930031" y="3696677"/>
                <a:ext cx="1032487" cy="818584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810603" y="3852346"/>
                <a:ext cx="1266554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smtClean="0"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Prediction Stage</a:t>
                </a:r>
                <a:endParaRPr lang="en-GB" sz="900" dirty="0">
                  <a:latin typeface="Centaur" panose="02030504050205020304" pitchFamily="18" charset="0"/>
                  <a:cs typeface="Nirmala UI Semilight" panose="020B0402040204020203" pitchFamily="34" charset="0"/>
                </a:endParaRPr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2569421" y="1991086"/>
              <a:ext cx="1935198" cy="582867"/>
              <a:chOff x="4325113" y="2512907"/>
              <a:chExt cx="1935198" cy="582867"/>
            </a:xfrm>
          </p:grpSpPr>
          <p:cxnSp>
            <p:nvCxnSpPr>
              <p:cNvPr id="57" name="Straight Arrow Connector 56"/>
              <p:cNvCxnSpPr/>
              <p:nvPr/>
            </p:nvCxnSpPr>
            <p:spPr>
              <a:xfrm>
                <a:off x="5133114" y="2760459"/>
                <a:ext cx="3017" cy="33531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8" name="Group 57"/>
              <p:cNvGrpSpPr/>
              <p:nvPr/>
            </p:nvGrpSpPr>
            <p:grpSpPr>
              <a:xfrm>
                <a:off x="4325113" y="2512907"/>
                <a:ext cx="1935198" cy="546308"/>
                <a:chOff x="4325113" y="2512907"/>
                <a:chExt cx="1935198" cy="546308"/>
              </a:xfrm>
            </p:grpSpPr>
            <p:sp>
              <p:nvSpPr>
                <p:cNvPr id="59" name="TextBox 58"/>
                <p:cNvSpPr txBox="1"/>
                <p:nvPr/>
              </p:nvSpPr>
              <p:spPr>
                <a:xfrm>
                  <a:off x="5133114" y="2782216"/>
                  <a:ext cx="1127197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200" dirty="0" smtClean="0">
                      <a:latin typeface="Centaur" panose="02030504050205020304" pitchFamily="18" charset="0"/>
                      <a:cs typeface="Nirmala UI Semilight" panose="020B0402040204020203" pitchFamily="34" charset="0"/>
                    </a:rPr>
                    <a:t>Runtime Input</a:t>
                  </a:r>
                  <a:endParaRPr lang="en-GB" sz="800" dirty="0">
                    <a:latin typeface="Centaur" panose="02030504050205020304" pitchFamily="18" charset="0"/>
                    <a:cs typeface="Nirmala UI Semilight" panose="020B0402040204020203" pitchFamily="34" charset="0"/>
                  </a:endParaRPr>
                </a:p>
              </p:txBody>
            </p:sp>
            <p:sp>
              <p:nvSpPr>
                <p:cNvPr id="60" name="TextBox 59"/>
                <p:cNvSpPr txBox="1"/>
                <p:nvPr/>
              </p:nvSpPr>
              <p:spPr>
                <a:xfrm>
                  <a:off x="4325113" y="2512907"/>
                  <a:ext cx="1735460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200" dirty="0" smtClean="0">
                      <a:solidFill>
                        <a:srgbClr val="C00000"/>
                      </a:solidFill>
                      <a:latin typeface="Centaur" panose="02030504050205020304" pitchFamily="18" charset="0"/>
                      <a:cs typeface="Nirmala UI Semilight" panose="020B0402040204020203" pitchFamily="34" charset="0"/>
                    </a:rPr>
                    <a:t>Unseen user </a:t>
                  </a:r>
                  <a:r>
                    <a:rPr lang="en-GB" sz="1200" dirty="0">
                      <a:solidFill>
                        <a:srgbClr val="C00000"/>
                      </a:solidFill>
                      <a:latin typeface="Centaur" panose="02030504050205020304" pitchFamily="18" charset="0"/>
                      <a:cs typeface="Nirmala UI Semilight" panose="020B0402040204020203" pitchFamily="34" charset="0"/>
                    </a:rPr>
                    <a:t>a</a:t>
                  </a:r>
                  <a:r>
                    <a:rPr lang="en-GB" sz="1200" dirty="0" smtClean="0">
                      <a:solidFill>
                        <a:srgbClr val="C00000"/>
                      </a:solidFill>
                      <a:latin typeface="Centaur" panose="02030504050205020304" pitchFamily="18" charset="0"/>
                      <a:cs typeface="Nirmala UI Semilight" panose="020B0402040204020203" pitchFamily="34" charset="0"/>
                    </a:rPr>
                    <a:t>pplication</a:t>
                  </a:r>
                  <a:endParaRPr lang="en-GB" sz="800" dirty="0">
                    <a:solidFill>
                      <a:srgbClr val="C00000"/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endParaRPr>
                </a:p>
              </p:txBody>
            </p:sp>
          </p:grpSp>
        </p:grpSp>
        <p:sp>
          <p:nvSpPr>
            <p:cNvPr id="54" name="TextBox 53"/>
            <p:cNvSpPr txBox="1"/>
            <p:nvPr/>
          </p:nvSpPr>
          <p:spPr>
            <a:xfrm>
              <a:off x="3865692" y="2991583"/>
              <a:ext cx="126130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>
                  <a:latin typeface="Centaur" panose="02030504050205020304" pitchFamily="18" charset="0"/>
                  <a:cs typeface="Nirmala UI Semilight" panose="020B0402040204020203" pitchFamily="34" charset="0"/>
                </a:rPr>
                <a:t>Predicted Output</a:t>
              </a:r>
              <a:endParaRPr lang="en-GB" sz="800" dirty="0"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877095" y="3198983"/>
              <a:ext cx="1255047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rgbClr val="C000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Good warp-tuple</a:t>
              </a:r>
              <a:endParaRPr lang="en-GB" sz="800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502548" y="3040796"/>
              <a:ext cx="1431927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i="1" smtClean="0">
                  <a:latin typeface="Centaur" panose="02030504050205020304" pitchFamily="18" charset="0"/>
                  <a:cs typeface="Nirmala UI Semilight" panose="020B0402040204020203" pitchFamily="34" charset="0"/>
                </a:rPr>
                <a:t>via </a:t>
              </a:r>
              <a:r>
                <a:rPr lang="en-GB" sz="1200" i="1" dirty="0" smtClean="0">
                  <a:latin typeface="Centaur" panose="02030504050205020304" pitchFamily="18" charset="0"/>
                  <a:cs typeface="Nirmala UI Semilight" panose="020B0402040204020203" pitchFamily="34" charset="0"/>
                </a:rPr>
                <a:t>compiler</a:t>
              </a:r>
              <a:endParaRPr lang="en-GB" sz="800" i="1" dirty="0"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82770" y="2591331"/>
            <a:ext cx="1266554" cy="818584"/>
            <a:chOff x="5012971" y="2591331"/>
            <a:chExt cx="1266554" cy="818584"/>
          </a:xfrm>
        </p:grpSpPr>
        <p:sp>
          <p:nvSpPr>
            <p:cNvPr id="38" name="Rectangle 37"/>
            <p:cNvSpPr/>
            <p:nvPr/>
          </p:nvSpPr>
          <p:spPr>
            <a:xfrm>
              <a:off x="5126996" y="2591331"/>
              <a:ext cx="1032487" cy="8185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012971" y="2839950"/>
              <a:ext cx="126655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>
                  <a:latin typeface="Centaur" panose="02030504050205020304" pitchFamily="18" charset="0"/>
                  <a:cs typeface="Nirmala UI Semilight" panose="020B0402040204020203" pitchFamily="34" charset="0"/>
                </a:rPr>
                <a:t>Local Search</a:t>
              </a:r>
              <a:endParaRPr lang="en-GB" sz="900" dirty="0"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678700" y="3026382"/>
            <a:ext cx="1274265" cy="484399"/>
            <a:chOff x="5339426" y="2955068"/>
            <a:chExt cx="1274265" cy="484399"/>
          </a:xfrm>
        </p:grpSpPr>
        <p:sp>
          <p:nvSpPr>
            <p:cNvPr id="70" name="TextBox 69"/>
            <p:cNvSpPr txBox="1"/>
            <p:nvPr/>
          </p:nvSpPr>
          <p:spPr>
            <a:xfrm>
              <a:off x="5339426" y="2955068"/>
              <a:ext cx="126130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i="1" dirty="0" smtClean="0">
                  <a:latin typeface="Centaur" panose="02030504050205020304" pitchFamily="18" charset="0"/>
                  <a:cs typeface="Nirmala UI Semilight" panose="020B0402040204020203" pitchFamily="34" charset="0"/>
                </a:rPr>
                <a:t>Poise</a:t>
              </a:r>
              <a:r>
                <a:rPr lang="en-GB" sz="1200" dirty="0" smtClean="0">
                  <a:latin typeface="Centaur" panose="02030504050205020304" pitchFamily="18" charset="0"/>
                  <a:cs typeface="Nirmala UI Semilight" panose="020B0402040204020203" pitchFamily="34" charset="0"/>
                </a:rPr>
                <a:t> Prediction</a:t>
              </a:r>
              <a:endParaRPr lang="en-GB" sz="800" dirty="0"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358644" y="3162468"/>
              <a:ext cx="1255047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rgbClr val="C000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Best warp-tuple</a:t>
              </a:r>
              <a:endParaRPr lang="en-GB" sz="800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</p:txBody>
        </p:sp>
      </p:grpSp>
      <p:cxnSp>
        <p:nvCxnSpPr>
          <p:cNvPr id="72" name="Straight Arrow Connector 71"/>
          <p:cNvCxnSpPr/>
          <p:nvPr/>
        </p:nvCxnSpPr>
        <p:spPr>
          <a:xfrm flipV="1">
            <a:off x="4732588" y="2998694"/>
            <a:ext cx="1158154" cy="67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Group 73"/>
          <p:cNvGrpSpPr/>
          <p:nvPr/>
        </p:nvGrpSpPr>
        <p:grpSpPr>
          <a:xfrm>
            <a:off x="5743124" y="2605383"/>
            <a:ext cx="1146136" cy="818584"/>
            <a:chOff x="4955083" y="2591331"/>
            <a:chExt cx="1266554" cy="818584"/>
          </a:xfrm>
        </p:grpSpPr>
        <p:sp>
          <p:nvSpPr>
            <p:cNvPr id="75" name="Rectangle 74"/>
            <p:cNvSpPr/>
            <p:nvPr/>
          </p:nvSpPr>
          <p:spPr>
            <a:xfrm>
              <a:off x="5126997" y="2591331"/>
              <a:ext cx="928746" cy="818584"/>
            </a:xfrm>
            <a:prstGeom prst="rect">
              <a:avLst/>
            </a:prstGeom>
            <a:solidFill>
              <a:srgbClr val="F1C1BF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955083" y="2715921"/>
              <a:ext cx="1266554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>
                  <a:latin typeface="Centaur" panose="02030504050205020304" pitchFamily="18" charset="0"/>
                  <a:cs typeface="Nirmala UI Semilight" panose="020B0402040204020203" pitchFamily="34" charset="0"/>
                </a:rPr>
                <a:t>Warp Scheduler</a:t>
              </a:r>
              <a:endParaRPr lang="en-GB" sz="900" dirty="0"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</p:txBody>
        </p:sp>
      </p:grpSp>
      <p:sp>
        <p:nvSpPr>
          <p:cNvPr id="80" name="Rectangle 79"/>
          <p:cNvSpPr/>
          <p:nvPr/>
        </p:nvSpPr>
        <p:spPr>
          <a:xfrm>
            <a:off x="372525" y="3840923"/>
            <a:ext cx="6117235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400" dirty="0" smtClean="0">
                <a:solidFill>
                  <a:srgbClr val="C00000"/>
                </a:solidFill>
                <a:latin typeface="Centaur" panose="02030504050205020304" pitchFamily="18" charset="0"/>
              </a:rPr>
              <a:t>Local search is less prone to getting trapped at local optima due to proximity to performance peaks</a:t>
            </a:r>
            <a:endParaRPr lang="en-GB" sz="1400" dirty="0">
              <a:solidFill>
                <a:srgbClr val="C00000"/>
              </a:solidFill>
              <a:latin typeface="Centaur" panose="02030504050205020304" pitchFamily="18" charset="0"/>
            </a:endParaRP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grpSp>
        <p:nvGrpSpPr>
          <p:cNvPr id="40" name="Group 39"/>
          <p:cNvGrpSpPr/>
          <p:nvPr/>
        </p:nvGrpSpPr>
        <p:grpSpPr>
          <a:xfrm>
            <a:off x="0" y="4969565"/>
            <a:ext cx="5606993" cy="174132"/>
            <a:chOff x="0" y="4969565"/>
            <a:chExt cx="5606993" cy="174132"/>
          </a:xfrm>
        </p:grpSpPr>
        <p:sp>
          <p:nvSpPr>
            <p:cNvPr id="43" name="Pentagon 42"/>
            <p:cNvSpPr/>
            <p:nvPr/>
          </p:nvSpPr>
          <p:spPr>
            <a:xfrm>
              <a:off x="2471704" y="4970897"/>
              <a:ext cx="3135289" cy="172800"/>
            </a:xfrm>
            <a:prstGeom prst="homePlat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                    Local Search	         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0" y="4969565"/>
              <a:ext cx="4245997" cy="173935"/>
              <a:chOff x="0" y="4969565"/>
              <a:chExt cx="4245997" cy="173935"/>
            </a:xfrm>
          </p:grpSpPr>
          <p:sp>
            <p:nvSpPr>
              <p:cNvPr id="45" name="Pentagon 44"/>
              <p:cNvSpPr/>
              <p:nvPr/>
            </p:nvSpPr>
            <p:spPr>
              <a:xfrm>
                <a:off x="1110708" y="4969566"/>
                <a:ext cx="3135289" cy="172800"/>
              </a:xfrm>
              <a:prstGeom prst="homePlat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sz="1000" dirty="0" smtClean="0">
                    <a:solidFill>
                      <a:schemeClr val="accent3">
                        <a:lumMod val="50000"/>
                      </a:schemeClr>
                    </a:solidFill>
                    <a:latin typeface="Century Schoolbook" charset="0"/>
                    <a:ea typeface="Century Schoolbook" charset="0"/>
                    <a:cs typeface="Century Schoolbook" charset="0"/>
                  </a:rPr>
                  <a:t>Hardware Inference Engine</a:t>
                </a:r>
                <a:endParaRPr lang="en-US" sz="1000" dirty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endParaRPr>
              </a:p>
            </p:txBody>
          </p:sp>
          <p:sp>
            <p:nvSpPr>
              <p:cNvPr id="46" name="Pentagon 45"/>
              <p:cNvSpPr/>
              <p:nvPr/>
            </p:nvSpPr>
            <p:spPr>
              <a:xfrm>
                <a:off x="0" y="4969565"/>
                <a:ext cx="2261350" cy="173935"/>
              </a:xfrm>
              <a:prstGeom prst="homePlat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i="1" dirty="0" smtClean="0">
                    <a:solidFill>
                      <a:srgbClr val="C00000"/>
                    </a:solidFill>
                    <a:latin typeface="Century Schoolbook" charset="0"/>
                    <a:ea typeface="Century Schoolbook" charset="0"/>
                    <a:cs typeface="Century Schoolbook" charset="0"/>
                  </a:rPr>
                  <a:t>Poise</a:t>
                </a:r>
                <a:endParaRPr lang="en-US" sz="1000" i="1" dirty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2853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25</a:t>
            </a:fld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276732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 Summary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9" name="Picture 6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grpSp>
        <p:nvGrpSpPr>
          <p:cNvPr id="109" name="Group 108"/>
          <p:cNvGrpSpPr/>
          <p:nvPr/>
        </p:nvGrpSpPr>
        <p:grpSpPr>
          <a:xfrm>
            <a:off x="174342" y="1851500"/>
            <a:ext cx="3262194" cy="2910067"/>
            <a:chOff x="3690766" y="1842956"/>
            <a:chExt cx="3262194" cy="2910067"/>
          </a:xfrm>
        </p:grpSpPr>
        <p:grpSp>
          <p:nvGrpSpPr>
            <p:cNvPr id="110" name="Group 109"/>
            <p:cNvGrpSpPr/>
            <p:nvPr/>
          </p:nvGrpSpPr>
          <p:grpSpPr>
            <a:xfrm>
              <a:off x="4267200" y="1842956"/>
              <a:ext cx="2368800" cy="2368800"/>
              <a:chOff x="4267200" y="1842956"/>
              <a:chExt cx="2368800" cy="2368800"/>
            </a:xfrm>
          </p:grpSpPr>
          <p:cxnSp>
            <p:nvCxnSpPr>
              <p:cNvPr id="114" name="Straight Arrow Connector 113"/>
              <p:cNvCxnSpPr/>
              <p:nvPr/>
            </p:nvCxnSpPr>
            <p:spPr>
              <a:xfrm>
                <a:off x="4267200" y="4211756"/>
                <a:ext cx="2368800" cy="0"/>
              </a:xfrm>
              <a:prstGeom prst="straightConnector1">
                <a:avLst/>
              </a:prstGeom>
              <a:ln w="28575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Arrow Connector 114"/>
              <p:cNvCxnSpPr/>
              <p:nvPr/>
            </p:nvCxnSpPr>
            <p:spPr>
              <a:xfrm flipH="1" flipV="1">
                <a:off x="4267200" y="1842956"/>
                <a:ext cx="1942" cy="2368800"/>
              </a:xfrm>
              <a:prstGeom prst="straightConnector1">
                <a:avLst/>
              </a:prstGeom>
              <a:ln w="28575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1" name="Rectangle 110"/>
            <p:cNvSpPr/>
            <p:nvPr/>
          </p:nvSpPr>
          <p:spPr>
            <a:xfrm rot="16200000">
              <a:off x="2734735" y="2842690"/>
              <a:ext cx="22813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olidFill>
                    <a:srgbClr val="00206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Cache-polluting warps</a:t>
              </a:r>
              <a:endParaRPr lang="en-US" dirty="0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4731559" y="4383691"/>
              <a:ext cx="12416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olidFill>
                    <a:srgbClr val="00206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Vital warps</a:t>
              </a:r>
              <a:endParaRPr lang="en-US" dirty="0"/>
            </a:p>
          </p:txBody>
        </p:sp>
        <p:cxnSp>
          <p:nvCxnSpPr>
            <p:cNvPr id="113" name="Straight Connector 112"/>
            <p:cNvCxnSpPr/>
            <p:nvPr/>
          </p:nvCxnSpPr>
          <p:spPr>
            <a:xfrm rot="18900000" flipV="1">
              <a:off x="3804264" y="3080211"/>
              <a:ext cx="3148696" cy="21453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6" name="Group 115"/>
          <p:cNvGrpSpPr/>
          <p:nvPr/>
        </p:nvGrpSpPr>
        <p:grpSpPr>
          <a:xfrm>
            <a:off x="3595806" y="1851500"/>
            <a:ext cx="3262194" cy="2910067"/>
            <a:chOff x="3690766" y="1842956"/>
            <a:chExt cx="3262194" cy="2910067"/>
          </a:xfrm>
        </p:grpSpPr>
        <p:grpSp>
          <p:nvGrpSpPr>
            <p:cNvPr id="117" name="Group 116"/>
            <p:cNvGrpSpPr/>
            <p:nvPr/>
          </p:nvGrpSpPr>
          <p:grpSpPr>
            <a:xfrm>
              <a:off x="4267200" y="1842956"/>
              <a:ext cx="2368800" cy="2368800"/>
              <a:chOff x="4267200" y="1842956"/>
              <a:chExt cx="2368800" cy="2368800"/>
            </a:xfrm>
          </p:grpSpPr>
          <p:cxnSp>
            <p:nvCxnSpPr>
              <p:cNvPr id="121" name="Straight Arrow Connector 120"/>
              <p:cNvCxnSpPr/>
              <p:nvPr/>
            </p:nvCxnSpPr>
            <p:spPr>
              <a:xfrm>
                <a:off x="4267200" y="4211756"/>
                <a:ext cx="2368800" cy="0"/>
              </a:xfrm>
              <a:prstGeom prst="straightConnector1">
                <a:avLst/>
              </a:prstGeom>
              <a:ln w="28575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Arrow Connector 121"/>
              <p:cNvCxnSpPr/>
              <p:nvPr/>
            </p:nvCxnSpPr>
            <p:spPr>
              <a:xfrm flipH="1" flipV="1">
                <a:off x="4267200" y="1842956"/>
                <a:ext cx="1942" cy="2368800"/>
              </a:xfrm>
              <a:prstGeom prst="straightConnector1">
                <a:avLst/>
              </a:prstGeom>
              <a:ln w="28575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8" name="Rectangle 117"/>
            <p:cNvSpPr/>
            <p:nvPr/>
          </p:nvSpPr>
          <p:spPr>
            <a:xfrm rot="16200000">
              <a:off x="2734735" y="2842690"/>
              <a:ext cx="22813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olidFill>
                    <a:srgbClr val="00206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Cache-polluting warps</a:t>
              </a:r>
              <a:endParaRPr lang="en-US" dirty="0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4731559" y="4383691"/>
              <a:ext cx="12416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olidFill>
                    <a:srgbClr val="00206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Vital warps</a:t>
              </a:r>
              <a:endParaRPr lang="en-US" dirty="0"/>
            </a:p>
          </p:txBody>
        </p:sp>
        <p:cxnSp>
          <p:nvCxnSpPr>
            <p:cNvPr id="120" name="Straight Connector 119"/>
            <p:cNvCxnSpPr/>
            <p:nvPr/>
          </p:nvCxnSpPr>
          <p:spPr>
            <a:xfrm rot="18900000" flipV="1">
              <a:off x="3804264" y="3080211"/>
              <a:ext cx="3148696" cy="21453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3" name="TextBox 122"/>
          <p:cNvSpPr txBox="1"/>
          <p:nvPr/>
        </p:nvSpPr>
        <p:spPr>
          <a:xfrm>
            <a:off x="4704800" y="1293516"/>
            <a:ext cx="1303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i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Poise</a:t>
            </a:r>
            <a:endParaRPr lang="en-GB" sz="1400" i="1" dirty="0">
              <a:solidFill>
                <a:srgbClr val="C0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1283336" y="1328280"/>
            <a:ext cx="1303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i="1" dirty="0" smtClean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PCAL</a:t>
            </a:r>
            <a:endParaRPr lang="en-GB" sz="1400" i="1" dirty="0">
              <a:solidFill>
                <a:schemeClr val="bg2">
                  <a:lumMod val="25000"/>
                </a:schemeClr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125" name="Right Triangle 124"/>
          <p:cNvSpPr/>
          <p:nvPr/>
        </p:nvSpPr>
        <p:spPr>
          <a:xfrm rot="16200000">
            <a:off x="4192040" y="1991485"/>
            <a:ext cx="2223160" cy="2215992"/>
          </a:xfrm>
          <a:prstGeom prst="rtTriangle">
            <a:avLst/>
          </a:prstGeom>
          <a:pattFill prst="pct20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26" name="Right Triangle 125"/>
          <p:cNvSpPr/>
          <p:nvPr/>
        </p:nvSpPr>
        <p:spPr>
          <a:xfrm rot="16200000">
            <a:off x="766238" y="1986013"/>
            <a:ext cx="2223160" cy="2215992"/>
          </a:xfrm>
          <a:prstGeom prst="rtTriangle">
            <a:avLst/>
          </a:prstGeom>
          <a:pattFill prst="pct20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27" name="Oval 126"/>
          <p:cNvSpPr/>
          <p:nvPr/>
        </p:nvSpPr>
        <p:spPr>
          <a:xfrm>
            <a:off x="2869878" y="1881309"/>
            <a:ext cx="180000" cy="180000"/>
          </a:xfrm>
          <a:prstGeom prst="ellipse">
            <a:avLst/>
          </a:prstGeom>
          <a:solidFill>
            <a:srgbClr val="FF2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0000"/>
              </a:solidFill>
            </a:endParaRPr>
          </a:p>
        </p:txBody>
      </p:sp>
      <p:sp>
        <p:nvSpPr>
          <p:cNvPr id="128" name="Oval 127"/>
          <p:cNvSpPr/>
          <p:nvPr/>
        </p:nvSpPr>
        <p:spPr>
          <a:xfrm>
            <a:off x="2587016" y="2172927"/>
            <a:ext cx="180000" cy="180000"/>
          </a:xfrm>
          <a:prstGeom prst="ellipse">
            <a:avLst/>
          </a:prstGeom>
          <a:solidFill>
            <a:srgbClr val="FF2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0000"/>
              </a:solidFill>
            </a:endParaRPr>
          </a:p>
        </p:txBody>
      </p:sp>
      <p:sp>
        <p:nvSpPr>
          <p:cNvPr id="129" name="Oval 128"/>
          <p:cNvSpPr/>
          <p:nvPr/>
        </p:nvSpPr>
        <p:spPr>
          <a:xfrm>
            <a:off x="2322312" y="2446523"/>
            <a:ext cx="180000" cy="180000"/>
          </a:xfrm>
          <a:prstGeom prst="ellipse">
            <a:avLst/>
          </a:prstGeom>
          <a:solidFill>
            <a:srgbClr val="FF2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0000"/>
              </a:solidFill>
            </a:endParaRPr>
          </a:p>
        </p:txBody>
      </p:sp>
      <p:sp>
        <p:nvSpPr>
          <p:cNvPr id="130" name="Oval 129"/>
          <p:cNvSpPr/>
          <p:nvPr/>
        </p:nvSpPr>
        <p:spPr>
          <a:xfrm>
            <a:off x="2038898" y="2731877"/>
            <a:ext cx="180000" cy="180000"/>
          </a:xfrm>
          <a:prstGeom prst="ellipse">
            <a:avLst/>
          </a:prstGeom>
          <a:solidFill>
            <a:srgbClr val="FF2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0000"/>
              </a:solidFill>
            </a:endParaRPr>
          </a:p>
        </p:txBody>
      </p:sp>
      <p:sp>
        <p:nvSpPr>
          <p:cNvPr id="131" name="Oval 130"/>
          <p:cNvSpPr/>
          <p:nvPr/>
        </p:nvSpPr>
        <p:spPr>
          <a:xfrm>
            <a:off x="1764717" y="3015870"/>
            <a:ext cx="180000" cy="180000"/>
          </a:xfrm>
          <a:prstGeom prst="ellipse">
            <a:avLst/>
          </a:prstGeom>
          <a:solidFill>
            <a:srgbClr val="FF2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0000"/>
              </a:solidFill>
            </a:endParaRPr>
          </a:p>
        </p:txBody>
      </p:sp>
      <p:sp>
        <p:nvSpPr>
          <p:cNvPr id="132" name="Oval 131"/>
          <p:cNvSpPr/>
          <p:nvPr/>
        </p:nvSpPr>
        <p:spPr>
          <a:xfrm>
            <a:off x="1488807" y="3307489"/>
            <a:ext cx="180000" cy="180000"/>
          </a:xfrm>
          <a:prstGeom prst="ellipse">
            <a:avLst/>
          </a:prstGeom>
          <a:solidFill>
            <a:srgbClr val="FF2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0000"/>
              </a:solidFill>
            </a:endParaRPr>
          </a:p>
        </p:txBody>
      </p:sp>
      <p:sp>
        <p:nvSpPr>
          <p:cNvPr id="133" name="Oval 132"/>
          <p:cNvSpPr/>
          <p:nvPr/>
        </p:nvSpPr>
        <p:spPr>
          <a:xfrm>
            <a:off x="1506338" y="3614653"/>
            <a:ext cx="180000" cy="180000"/>
          </a:xfrm>
          <a:prstGeom prst="ellipse">
            <a:avLst/>
          </a:prstGeom>
          <a:solidFill>
            <a:srgbClr val="FF2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0000"/>
              </a:solidFill>
            </a:endParaRPr>
          </a:p>
        </p:txBody>
      </p:sp>
      <p:sp>
        <p:nvSpPr>
          <p:cNvPr id="134" name="Oval 133"/>
          <p:cNvSpPr/>
          <p:nvPr/>
        </p:nvSpPr>
        <p:spPr>
          <a:xfrm>
            <a:off x="1884035" y="3606832"/>
            <a:ext cx="180000" cy="180000"/>
          </a:xfrm>
          <a:prstGeom prst="ellipse">
            <a:avLst/>
          </a:prstGeom>
          <a:solidFill>
            <a:srgbClr val="FF2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0000"/>
              </a:solidFill>
            </a:endParaRPr>
          </a:p>
        </p:txBody>
      </p:sp>
      <p:sp>
        <p:nvSpPr>
          <p:cNvPr id="135" name="Oval 134"/>
          <p:cNvSpPr/>
          <p:nvPr/>
        </p:nvSpPr>
        <p:spPr>
          <a:xfrm>
            <a:off x="2200010" y="3606832"/>
            <a:ext cx="180000" cy="180000"/>
          </a:xfrm>
          <a:prstGeom prst="ellipse">
            <a:avLst/>
          </a:prstGeom>
          <a:solidFill>
            <a:srgbClr val="FF2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0000"/>
              </a:solidFill>
            </a:endParaRPr>
          </a:p>
        </p:txBody>
      </p:sp>
      <p:sp>
        <p:nvSpPr>
          <p:cNvPr id="136" name="Oval 135"/>
          <p:cNvSpPr/>
          <p:nvPr/>
        </p:nvSpPr>
        <p:spPr>
          <a:xfrm>
            <a:off x="6289400" y="1897900"/>
            <a:ext cx="180000" cy="180000"/>
          </a:xfrm>
          <a:prstGeom prst="ellipse">
            <a:avLst/>
          </a:prstGeom>
          <a:solidFill>
            <a:srgbClr val="FF2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0000"/>
              </a:solidFill>
            </a:endParaRPr>
          </a:p>
        </p:txBody>
      </p:sp>
      <p:sp>
        <p:nvSpPr>
          <p:cNvPr id="137" name="Oval 136"/>
          <p:cNvSpPr/>
          <p:nvPr/>
        </p:nvSpPr>
        <p:spPr>
          <a:xfrm>
            <a:off x="4331065" y="3876996"/>
            <a:ext cx="180000" cy="180000"/>
          </a:xfrm>
          <a:prstGeom prst="ellipse">
            <a:avLst/>
          </a:prstGeom>
          <a:solidFill>
            <a:srgbClr val="FF2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0000"/>
              </a:solidFill>
            </a:endParaRPr>
          </a:p>
        </p:txBody>
      </p:sp>
      <p:sp>
        <p:nvSpPr>
          <p:cNvPr id="138" name="Oval 137"/>
          <p:cNvSpPr/>
          <p:nvPr/>
        </p:nvSpPr>
        <p:spPr>
          <a:xfrm>
            <a:off x="6008480" y="3267452"/>
            <a:ext cx="180000" cy="180000"/>
          </a:xfrm>
          <a:prstGeom prst="ellipse">
            <a:avLst/>
          </a:prstGeom>
          <a:solidFill>
            <a:srgbClr val="FF2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0000"/>
              </a:solidFill>
            </a:endParaRPr>
          </a:p>
        </p:txBody>
      </p:sp>
      <p:sp>
        <p:nvSpPr>
          <p:cNvPr id="139" name="Rectangle 138"/>
          <p:cNvSpPr/>
          <p:nvPr/>
        </p:nvSpPr>
        <p:spPr>
          <a:xfrm rot="18962808">
            <a:off x="1008605" y="2374973"/>
            <a:ext cx="18485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smtClean="0">
                <a:latin typeface="Centaur" panose="02030504050205020304" pitchFamily="18" charset="0"/>
                <a:cs typeface="Nirmala UI Semilight" panose="020B0402040204020203" pitchFamily="34" charset="0"/>
              </a:rPr>
              <a:t>Iterative hill climbing</a:t>
            </a:r>
            <a:endParaRPr lang="en-US" sz="1400" b="1" dirty="0"/>
          </a:p>
        </p:txBody>
      </p:sp>
      <p:sp>
        <p:nvSpPr>
          <p:cNvPr id="140" name="Rectangle 139"/>
          <p:cNvSpPr/>
          <p:nvPr/>
        </p:nvSpPr>
        <p:spPr>
          <a:xfrm>
            <a:off x="1761629" y="3290617"/>
            <a:ext cx="13548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 smtClean="0">
                <a:latin typeface="Centaur" panose="02030504050205020304" pitchFamily="18" charset="0"/>
                <a:cs typeface="Nirmala UI Semilight" panose="020B0402040204020203" pitchFamily="34" charset="0"/>
              </a:rPr>
              <a:t>Local optimum</a:t>
            </a:r>
            <a:endParaRPr lang="en-US" sz="1400" b="1" dirty="0"/>
          </a:p>
        </p:txBody>
      </p:sp>
      <p:sp>
        <p:nvSpPr>
          <p:cNvPr id="141" name="Rectangle 140"/>
          <p:cNvSpPr/>
          <p:nvPr/>
        </p:nvSpPr>
        <p:spPr>
          <a:xfrm rot="18890449">
            <a:off x="5183239" y="1847087"/>
            <a:ext cx="155202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smtClean="0">
                <a:latin typeface="Centaur" panose="02030504050205020304" pitchFamily="18" charset="0"/>
                <a:cs typeface="Nirmala UI Semilight" panose="020B0402040204020203" pitchFamily="34" charset="0"/>
              </a:rPr>
              <a:t>Feature collection</a:t>
            </a:r>
            <a:endParaRPr lang="en-US" sz="1400" b="1" dirty="0"/>
          </a:p>
        </p:txBody>
      </p:sp>
      <p:sp>
        <p:nvSpPr>
          <p:cNvPr id="142" name="Rectangle 141"/>
          <p:cNvSpPr/>
          <p:nvPr/>
        </p:nvSpPr>
        <p:spPr>
          <a:xfrm rot="18911703">
            <a:off x="3980239" y="3163535"/>
            <a:ext cx="155202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 smtClean="0">
                <a:latin typeface="Centaur" panose="02030504050205020304" pitchFamily="18" charset="0"/>
                <a:cs typeface="Nirmala UI Semilight" panose="020B0402040204020203" pitchFamily="34" charset="0"/>
              </a:rPr>
              <a:t>Feature collection</a:t>
            </a:r>
            <a:endParaRPr lang="en-US" sz="1400" b="1" dirty="0"/>
          </a:p>
        </p:txBody>
      </p:sp>
      <p:sp>
        <p:nvSpPr>
          <p:cNvPr id="143" name="Rectangle 142"/>
          <p:cNvSpPr/>
          <p:nvPr/>
        </p:nvSpPr>
        <p:spPr>
          <a:xfrm>
            <a:off x="5499557" y="3426735"/>
            <a:ext cx="9781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smtClean="0">
                <a:latin typeface="Centaur" panose="02030504050205020304" pitchFamily="18" charset="0"/>
                <a:cs typeface="Nirmala UI Semilight" panose="020B0402040204020203" pitchFamily="34" charset="0"/>
              </a:rPr>
              <a:t>Prediction</a:t>
            </a:r>
            <a:endParaRPr lang="en-US" sz="1400" b="1" dirty="0"/>
          </a:p>
        </p:txBody>
      </p:sp>
      <p:sp>
        <p:nvSpPr>
          <p:cNvPr id="144" name="Rectangle 143"/>
          <p:cNvSpPr/>
          <p:nvPr/>
        </p:nvSpPr>
        <p:spPr>
          <a:xfrm>
            <a:off x="5611526" y="2787058"/>
            <a:ext cx="11849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 smtClean="0">
                <a:latin typeface="Centaur" panose="02030504050205020304" pitchFamily="18" charset="0"/>
                <a:cs typeface="Nirmala UI Semilight" panose="020B0402040204020203" pitchFamily="34" charset="0"/>
              </a:rPr>
              <a:t>Local Search</a:t>
            </a:r>
            <a:endParaRPr lang="en-US" sz="1400" b="1" dirty="0"/>
          </a:p>
        </p:txBody>
      </p:sp>
      <p:sp>
        <p:nvSpPr>
          <p:cNvPr id="145" name="Oval 144"/>
          <p:cNvSpPr/>
          <p:nvPr/>
        </p:nvSpPr>
        <p:spPr>
          <a:xfrm>
            <a:off x="6008480" y="3281823"/>
            <a:ext cx="180000" cy="180000"/>
          </a:xfrm>
          <a:prstGeom prst="ellipse">
            <a:avLst/>
          </a:prstGeom>
          <a:solidFill>
            <a:srgbClr val="FF2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0000"/>
              </a:solidFill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0" y="4969565"/>
            <a:ext cx="4245997" cy="173935"/>
            <a:chOff x="0" y="4969565"/>
            <a:chExt cx="4245997" cy="173935"/>
          </a:xfrm>
        </p:grpSpPr>
        <p:sp>
          <p:nvSpPr>
            <p:cNvPr id="48" name="Pentagon 47"/>
            <p:cNvSpPr/>
            <p:nvPr/>
          </p:nvSpPr>
          <p:spPr>
            <a:xfrm>
              <a:off x="1110708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            Working Summary	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49" name="Pentagon 48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i="1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Poise</a:t>
              </a:r>
              <a:endParaRPr lang="en-US" sz="1000" i="1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9745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" presetClass="emph" presetSubtype="0" repeatCount="300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13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7E7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300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500" fill="hold"/>
                                        <p:tgtEl>
                                          <p:spTgt spid="13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7E7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6" presetClass="emph" presetSubtype="0" repeatCount="0" accel="50000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500" fill="hold"/>
                                        <p:tgtEl>
                                          <p:spTgt spid="13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7E7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037E-7 4.44444E-6 L -3.7037E-7 -0.04383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91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41" grpId="0"/>
      <p:bldP spid="142" grpId="0"/>
      <p:bldP spid="143" grpId="0"/>
      <p:bldP spid="144" grpId="0"/>
      <p:bldP spid="145" grpId="0" animBg="1"/>
      <p:bldP spid="145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26</a:t>
            </a:fld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263361" y="230357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Warp Scheduler Architecture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2401940" y="1726232"/>
            <a:ext cx="1253158" cy="2338260"/>
            <a:chOff x="2294067" y="1468326"/>
            <a:chExt cx="1894193" cy="2729568"/>
          </a:xfrm>
        </p:grpSpPr>
        <p:grpSp>
          <p:nvGrpSpPr>
            <p:cNvPr id="44" name="Group 43"/>
            <p:cNvGrpSpPr/>
            <p:nvPr/>
          </p:nvGrpSpPr>
          <p:grpSpPr>
            <a:xfrm>
              <a:off x="2294067" y="1468326"/>
              <a:ext cx="1894193" cy="369333"/>
              <a:chOff x="2294067" y="1468326"/>
              <a:chExt cx="1894193" cy="369333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2294067" y="1468326"/>
                <a:ext cx="1894193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W</a:t>
                </a:r>
                <a:r>
                  <a:rPr lang="en-GB" sz="1600" baseline="-250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MAX-1</a:t>
                </a:r>
                <a:endParaRPr lang="en-US" sz="1600" baseline="-25000" dirty="0"/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2486978" y="1807861"/>
              <a:ext cx="1508369" cy="365428"/>
              <a:chOff x="2486980" y="1474394"/>
              <a:chExt cx="1508369" cy="365428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2786483" y="1474394"/>
                <a:ext cx="908253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mr-IN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…</a:t>
                </a:r>
                <a:endParaRPr lang="en-US" sz="1600" baseline="-25000" dirty="0"/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2486978" y="2151374"/>
              <a:ext cx="1508369" cy="365428"/>
              <a:chOff x="2486980" y="1476626"/>
              <a:chExt cx="1508369" cy="365428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2786486" y="1476626"/>
                <a:ext cx="908253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mr-IN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…</a:t>
                </a:r>
                <a:endParaRPr lang="en-US" sz="1600" baseline="-25000" dirty="0"/>
              </a:p>
            </p:txBody>
          </p:sp>
        </p:grpSp>
        <p:grpSp>
          <p:nvGrpSpPr>
            <p:cNvPr id="54" name="Group 53"/>
            <p:cNvGrpSpPr/>
            <p:nvPr/>
          </p:nvGrpSpPr>
          <p:grpSpPr>
            <a:xfrm>
              <a:off x="2486976" y="2485994"/>
              <a:ext cx="1508369" cy="365428"/>
              <a:chOff x="2486980" y="1477779"/>
              <a:chExt cx="1508369" cy="365428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2782576" y="1477779"/>
                <a:ext cx="908253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mr-IN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…</a:t>
                </a:r>
                <a:endParaRPr lang="en-US" sz="1600" baseline="-25000" dirty="0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2483066" y="2815953"/>
              <a:ext cx="1508369" cy="369331"/>
              <a:chOff x="2486980" y="1468328"/>
              <a:chExt cx="1508369" cy="369331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2783874" y="1468328"/>
                <a:ext cx="908253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mr-IN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…</a:t>
                </a:r>
                <a:endParaRPr lang="en-US" sz="1600" baseline="-250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2483064" y="3149417"/>
              <a:ext cx="1508369" cy="369334"/>
              <a:chOff x="2486980" y="1468325"/>
              <a:chExt cx="1508369" cy="369334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2723175" y="1468325"/>
                <a:ext cx="104269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W</a:t>
                </a:r>
                <a:r>
                  <a:rPr lang="en-GB" sz="1600" baseline="-250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2</a:t>
                </a:r>
                <a:endParaRPr lang="en-US" sz="1600" baseline="-25000" dirty="0"/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2483064" y="3488799"/>
              <a:ext cx="1508369" cy="365428"/>
              <a:chOff x="2486980" y="1474241"/>
              <a:chExt cx="1508369" cy="365428"/>
            </a:xfrm>
          </p:grpSpPr>
          <p:sp>
            <p:nvSpPr>
              <p:cNvPr id="64" name="Rectangle 63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2716654" y="1474241"/>
                <a:ext cx="104269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W</a:t>
                </a:r>
                <a:r>
                  <a:rPr lang="en-GB" sz="1600" baseline="-250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2483062" y="3832466"/>
              <a:ext cx="1508369" cy="365428"/>
              <a:chOff x="2486980" y="1484441"/>
              <a:chExt cx="1508369" cy="365428"/>
            </a:xfrm>
          </p:grpSpPr>
          <p:sp>
            <p:nvSpPr>
              <p:cNvPr id="67" name="Rectangle 66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2716656" y="1484441"/>
                <a:ext cx="104269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W</a:t>
                </a:r>
                <a:r>
                  <a:rPr lang="en-GB" sz="1600" baseline="-250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0</a:t>
                </a:r>
                <a:endParaRPr lang="en-US" sz="1600" baseline="-25000" dirty="0"/>
              </a:p>
            </p:txBody>
          </p:sp>
        </p:grpSp>
      </p:grpSp>
      <p:sp>
        <p:nvSpPr>
          <p:cNvPr id="69" name="Rectangle 68"/>
          <p:cNvSpPr/>
          <p:nvPr/>
        </p:nvSpPr>
        <p:spPr>
          <a:xfrm>
            <a:off x="2271715" y="1229309"/>
            <a:ext cx="2398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i="1" dirty="0" smtClean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Warp Scheduler Queue</a:t>
            </a:r>
            <a:endParaRPr lang="en-GB" b="1" i="1" dirty="0">
              <a:solidFill>
                <a:schemeClr val="bg2">
                  <a:lumMod val="25000"/>
                </a:schemeClr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2573572" y="4065190"/>
            <a:ext cx="8414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400" b="1" i="1" dirty="0" smtClean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Warp-ID</a:t>
            </a:r>
          </a:p>
          <a:p>
            <a:pPr algn="ctr"/>
            <a:r>
              <a:rPr lang="en-GB" sz="1400" dirty="0" smtClean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bits</a:t>
            </a:r>
            <a:endParaRPr lang="en-GB" sz="1400" dirty="0">
              <a:solidFill>
                <a:schemeClr val="bg2">
                  <a:lumMod val="25000"/>
                </a:schemeClr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127" name="Rectangle 126"/>
          <p:cNvSpPr/>
          <p:nvPr/>
        </p:nvSpPr>
        <p:spPr>
          <a:xfrm rot="19983030">
            <a:off x="1997368" y="3848365"/>
            <a:ext cx="58702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i="1" dirty="0">
                <a:solidFill>
                  <a:srgbClr val="F2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Oldest</a:t>
            </a:r>
            <a:endParaRPr lang="en-US" sz="1200" b="1" i="1" dirty="0">
              <a:solidFill>
                <a:srgbClr val="F2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128" name="Rectangle 127"/>
          <p:cNvSpPr/>
          <p:nvPr/>
        </p:nvSpPr>
        <p:spPr>
          <a:xfrm rot="19748395">
            <a:off x="2006761" y="1869775"/>
            <a:ext cx="5709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i="1" dirty="0" smtClean="0">
                <a:solidFill>
                  <a:srgbClr val="F2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Latest</a:t>
            </a:r>
            <a:endParaRPr lang="en-US" sz="1200" dirty="0">
              <a:solidFill>
                <a:srgbClr val="F2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433287" y="830754"/>
            <a:ext cx="40758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GTO warp scheduler</a:t>
            </a:r>
            <a:endParaRPr lang="en-GB" sz="1000" dirty="0">
              <a:solidFill>
                <a:srgbClr val="C0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grpSp>
        <p:nvGrpSpPr>
          <p:cNvPr id="38" name="Group 37"/>
          <p:cNvGrpSpPr/>
          <p:nvPr/>
        </p:nvGrpSpPr>
        <p:grpSpPr>
          <a:xfrm>
            <a:off x="0" y="4969565"/>
            <a:ext cx="4245997" cy="173935"/>
            <a:chOff x="0" y="4969565"/>
            <a:chExt cx="4245997" cy="173935"/>
          </a:xfrm>
        </p:grpSpPr>
        <p:sp>
          <p:nvSpPr>
            <p:cNvPr id="39" name="Pentagon 38"/>
            <p:cNvSpPr/>
            <p:nvPr/>
          </p:nvSpPr>
          <p:spPr>
            <a:xfrm>
              <a:off x="1110708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Warp Scheduler Architecture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41" name="Pentagon 40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i="1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Poise</a:t>
              </a:r>
              <a:endParaRPr lang="en-US" sz="1000" i="1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274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27</a:t>
            </a:fld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263361" y="230357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Warp Scheduler Architecture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2401940" y="1726232"/>
            <a:ext cx="1253158" cy="2338260"/>
            <a:chOff x="2294067" y="1468326"/>
            <a:chExt cx="1894193" cy="2729568"/>
          </a:xfrm>
        </p:grpSpPr>
        <p:grpSp>
          <p:nvGrpSpPr>
            <p:cNvPr id="44" name="Group 43"/>
            <p:cNvGrpSpPr/>
            <p:nvPr/>
          </p:nvGrpSpPr>
          <p:grpSpPr>
            <a:xfrm>
              <a:off x="2294067" y="1468326"/>
              <a:ext cx="1894193" cy="369333"/>
              <a:chOff x="2294067" y="1468326"/>
              <a:chExt cx="1894193" cy="369333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2294067" y="1468326"/>
                <a:ext cx="1894193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W</a:t>
                </a:r>
                <a:r>
                  <a:rPr lang="en-GB" sz="1600" baseline="-250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MAX-1</a:t>
                </a:r>
                <a:endParaRPr lang="en-US" sz="1600" baseline="-25000" dirty="0"/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2486978" y="1807861"/>
              <a:ext cx="1508369" cy="365428"/>
              <a:chOff x="2486980" y="1474394"/>
              <a:chExt cx="1508369" cy="365428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2786483" y="1474394"/>
                <a:ext cx="908253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mr-IN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…</a:t>
                </a:r>
                <a:endParaRPr lang="en-US" sz="1600" baseline="-25000" dirty="0"/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2486978" y="2151374"/>
              <a:ext cx="1508369" cy="365428"/>
              <a:chOff x="2486980" y="1476626"/>
              <a:chExt cx="1508369" cy="365428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2786486" y="1476626"/>
                <a:ext cx="908253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mr-IN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…</a:t>
                </a:r>
                <a:endParaRPr lang="en-US" sz="1600" baseline="-25000" dirty="0"/>
              </a:p>
            </p:txBody>
          </p:sp>
        </p:grpSp>
        <p:grpSp>
          <p:nvGrpSpPr>
            <p:cNvPr id="54" name="Group 53"/>
            <p:cNvGrpSpPr/>
            <p:nvPr/>
          </p:nvGrpSpPr>
          <p:grpSpPr>
            <a:xfrm>
              <a:off x="2486976" y="2485994"/>
              <a:ext cx="1508369" cy="365428"/>
              <a:chOff x="2486980" y="1477779"/>
              <a:chExt cx="1508369" cy="365428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2782576" y="1477779"/>
                <a:ext cx="908253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mr-IN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…</a:t>
                </a:r>
                <a:endParaRPr lang="en-US" sz="1600" baseline="-25000" dirty="0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2483066" y="2815953"/>
              <a:ext cx="1508369" cy="369331"/>
              <a:chOff x="2486980" y="1468328"/>
              <a:chExt cx="1508369" cy="369331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2783874" y="1468328"/>
                <a:ext cx="908253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mr-IN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…</a:t>
                </a:r>
                <a:endParaRPr lang="en-US" sz="1600" baseline="-250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2483064" y="3149417"/>
              <a:ext cx="1508369" cy="369334"/>
              <a:chOff x="2486980" y="1468325"/>
              <a:chExt cx="1508369" cy="369334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2723175" y="1468325"/>
                <a:ext cx="104269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W</a:t>
                </a:r>
                <a:r>
                  <a:rPr lang="en-GB" sz="1600" baseline="-250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2</a:t>
                </a:r>
                <a:endParaRPr lang="en-US" sz="1600" baseline="-25000" dirty="0"/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2483064" y="3488799"/>
              <a:ext cx="1508369" cy="365428"/>
              <a:chOff x="2486980" y="1474241"/>
              <a:chExt cx="1508369" cy="365428"/>
            </a:xfrm>
          </p:grpSpPr>
          <p:sp>
            <p:nvSpPr>
              <p:cNvPr id="64" name="Rectangle 63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2716654" y="1474241"/>
                <a:ext cx="104269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W</a:t>
                </a:r>
                <a:r>
                  <a:rPr lang="en-GB" sz="1600" baseline="-250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2483062" y="3832466"/>
              <a:ext cx="1508369" cy="365428"/>
              <a:chOff x="2486980" y="1484441"/>
              <a:chExt cx="1508369" cy="365428"/>
            </a:xfrm>
          </p:grpSpPr>
          <p:sp>
            <p:nvSpPr>
              <p:cNvPr id="67" name="Rectangle 66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2716656" y="1484441"/>
                <a:ext cx="104269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W</a:t>
                </a:r>
                <a:r>
                  <a:rPr lang="en-GB" sz="1600" baseline="-250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0</a:t>
                </a:r>
                <a:endParaRPr lang="en-US" sz="1600" baseline="-25000" dirty="0"/>
              </a:p>
            </p:txBody>
          </p:sp>
        </p:grpSp>
      </p:grpSp>
      <p:sp>
        <p:nvSpPr>
          <p:cNvPr id="69" name="Rectangle 68"/>
          <p:cNvSpPr/>
          <p:nvPr/>
        </p:nvSpPr>
        <p:spPr>
          <a:xfrm>
            <a:off x="2271715" y="1229309"/>
            <a:ext cx="2398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i="1" dirty="0" smtClean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Warp Scheduler Queue</a:t>
            </a:r>
            <a:endParaRPr lang="en-GB" b="1" i="1" dirty="0">
              <a:solidFill>
                <a:schemeClr val="bg2">
                  <a:lumMod val="25000"/>
                </a:schemeClr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3542298" y="1726706"/>
            <a:ext cx="418441" cy="2337786"/>
            <a:chOff x="2483062" y="1468326"/>
            <a:chExt cx="1512287" cy="2729568"/>
          </a:xfrm>
        </p:grpSpPr>
        <p:grpSp>
          <p:nvGrpSpPr>
            <p:cNvPr id="72" name="Group 71"/>
            <p:cNvGrpSpPr/>
            <p:nvPr/>
          </p:nvGrpSpPr>
          <p:grpSpPr>
            <a:xfrm>
              <a:off x="2486980" y="1468326"/>
              <a:ext cx="1508369" cy="395291"/>
              <a:chOff x="2486980" y="1468326"/>
              <a:chExt cx="1508369" cy="395291"/>
            </a:xfrm>
          </p:grpSpPr>
          <p:sp>
            <p:nvSpPr>
              <p:cNvPr id="94" name="Rectangle 93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2751051" y="1468326"/>
                <a:ext cx="1038182" cy="3952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2486978" y="1807861"/>
              <a:ext cx="1508369" cy="395291"/>
              <a:chOff x="2486980" y="1474394"/>
              <a:chExt cx="1508369" cy="395291"/>
            </a:xfrm>
          </p:grpSpPr>
          <p:sp>
            <p:nvSpPr>
              <p:cNvPr id="92" name="Rectangle 91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2735811" y="1474394"/>
                <a:ext cx="1038182" cy="3952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74" name="Group 73"/>
            <p:cNvGrpSpPr/>
            <p:nvPr/>
          </p:nvGrpSpPr>
          <p:grpSpPr>
            <a:xfrm>
              <a:off x="2486978" y="2151374"/>
              <a:ext cx="1508369" cy="365428"/>
              <a:chOff x="2486980" y="1476626"/>
              <a:chExt cx="1508369" cy="365428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2717874" y="1476626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2486976" y="2485994"/>
              <a:ext cx="1508369" cy="365428"/>
              <a:chOff x="2486980" y="1477779"/>
              <a:chExt cx="1508369" cy="365428"/>
            </a:xfrm>
          </p:grpSpPr>
          <p:sp>
            <p:nvSpPr>
              <p:cNvPr id="88" name="Rectangle 87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2713974" y="1477779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76" name="Group 75"/>
            <p:cNvGrpSpPr/>
            <p:nvPr/>
          </p:nvGrpSpPr>
          <p:grpSpPr>
            <a:xfrm>
              <a:off x="2483066" y="2815953"/>
              <a:ext cx="1508369" cy="369331"/>
              <a:chOff x="2486980" y="1468328"/>
              <a:chExt cx="1508369" cy="369331"/>
            </a:xfrm>
          </p:grpSpPr>
          <p:sp>
            <p:nvSpPr>
              <p:cNvPr id="86" name="Rectangle 85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2715272" y="1468328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77" name="Group 76"/>
            <p:cNvGrpSpPr/>
            <p:nvPr/>
          </p:nvGrpSpPr>
          <p:grpSpPr>
            <a:xfrm>
              <a:off x="2483064" y="3149417"/>
              <a:ext cx="1508369" cy="369334"/>
              <a:chOff x="2486980" y="1468325"/>
              <a:chExt cx="1508369" cy="369334"/>
            </a:xfrm>
          </p:grpSpPr>
          <p:sp>
            <p:nvSpPr>
              <p:cNvPr id="84" name="Rectangle 83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2707671" y="1468325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78" name="Group 77"/>
            <p:cNvGrpSpPr/>
            <p:nvPr/>
          </p:nvGrpSpPr>
          <p:grpSpPr>
            <a:xfrm>
              <a:off x="2483064" y="3488799"/>
              <a:ext cx="1508369" cy="365428"/>
              <a:chOff x="2486980" y="1474241"/>
              <a:chExt cx="1508369" cy="365428"/>
            </a:xfrm>
          </p:grpSpPr>
          <p:sp>
            <p:nvSpPr>
              <p:cNvPr id="82" name="Rectangle 81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2701148" y="1474241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79" name="Group 78"/>
            <p:cNvGrpSpPr/>
            <p:nvPr/>
          </p:nvGrpSpPr>
          <p:grpSpPr>
            <a:xfrm>
              <a:off x="2483062" y="3832466"/>
              <a:ext cx="1508369" cy="365428"/>
              <a:chOff x="2486980" y="1484441"/>
              <a:chExt cx="1508369" cy="365428"/>
            </a:xfrm>
          </p:grpSpPr>
          <p:sp>
            <p:nvSpPr>
              <p:cNvPr id="80" name="Rectangle 79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2701151" y="1484441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</p:grpSp>
      <p:grpSp>
        <p:nvGrpSpPr>
          <p:cNvPr id="97" name="Group 96"/>
          <p:cNvGrpSpPr/>
          <p:nvPr/>
        </p:nvGrpSpPr>
        <p:grpSpPr>
          <a:xfrm>
            <a:off x="3956833" y="1726232"/>
            <a:ext cx="418440" cy="2338260"/>
            <a:chOff x="2483062" y="1468326"/>
            <a:chExt cx="1512287" cy="2729568"/>
          </a:xfrm>
        </p:grpSpPr>
        <p:grpSp>
          <p:nvGrpSpPr>
            <p:cNvPr id="98" name="Group 97"/>
            <p:cNvGrpSpPr/>
            <p:nvPr/>
          </p:nvGrpSpPr>
          <p:grpSpPr>
            <a:xfrm>
              <a:off x="2486980" y="1468326"/>
              <a:ext cx="1508369" cy="395211"/>
              <a:chOff x="2486980" y="1468326"/>
              <a:chExt cx="1508369" cy="395211"/>
            </a:xfrm>
          </p:grpSpPr>
          <p:sp>
            <p:nvSpPr>
              <p:cNvPr id="120" name="Rectangle 119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rgbClr val="F1C1B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2751055" y="1468326"/>
                <a:ext cx="1038186" cy="3952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99" name="Group 98"/>
            <p:cNvGrpSpPr/>
            <p:nvPr/>
          </p:nvGrpSpPr>
          <p:grpSpPr>
            <a:xfrm>
              <a:off x="2486978" y="1807861"/>
              <a:ext cx="1508369" cy="395211"/>
              <a:chOff x="2486980" y="1474394"/>
              <a:chExt cx="1508369" cy="395211"/>
            </a:xfrm>
          </p:grpSpPr>
          <p:sp>
            <p:nvSpPr>
              <p:cNvPr id="118" name="Rectangle 117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rgbClr val="F1C1B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2735818" y="1474394"/>
                <a:ext cx="1038186" cy="3952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00" name="Group 99"/>
            <p:cNvGrpSpPr/>
            <p:nvPr/>
          </p:nvGrpSpPr>
          <p:grpSpPr>
            <a:xfrm>
              <a:off x="2486978" y="2151374"/>
              <a:ext cx="1508369" cy="395211"/>
              <a:chOff x="2486980" y="1476626"/>
              <a:chExt cx="1508369" cy="395211"/>
            </a:xfrm>
          </p:grpSpPr>
          <p:sp>
            <p:nvSpPr>
              <p:cNvPr id="116" name="Rectangle 115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rgbClr val="F1C1B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2717874" y="1476626"/>
                <a:ext cx="1038182" cy="3952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01" name="Group 100"/>
            <p:cNvGrpSpPr/>
            <p:nvPr/>
          </p:nvGrpSpPr>
          <p:grpSpPr>
            <a:xfrm>
              <a:off x="2486976" y="2485994"/>
              <a:ext cx="1508369" cy="395211"/>
              <a:chOff x="2486980" y="1477779"/>
              <a:chExt cx="1508369" cy="395211"/>
            </a:xfrm>
          </p:grpSpPr>
          <p:sp>
            <p:nvSpPr>
              <p:cNvPr id="114" name="Rectangle 113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rgbClr val="F1C1B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2713975" y="1477779"/>
                <a:ext cx="1038182" cy="3952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02" name="Group 101"/>
            <p:cNvGrpSpPr/>
            <p:nvPr/>
          </p:nvGrpSpPr>
          <p:grpSpPr>
            <a:xfrm>
              <a:off x="2483066" y="2815953"/>
              <a:ext cx="1508369" cy="395211"/>
              <a:chOff x="2486980" y="1468328"/>
              <a:chExt cx="1508369" cy="395211"/>
            </a:xfrm>
          </p:grpSpPr>
          <p:sp>
            <p:nvSpPr>
              <p:cNvPr id="112" name="Rectangle 111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rgbClr val="F1C1B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2715272" y="1468328"/>
                <a:ext cx="1038186" cy="3952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03" name="Group 102"/>
            <p:cNvGrpSpPr/>
            <p:nvPr/>
          </p:nvGrpSpPr>
          <p:grpSpPr>
            <a:xfrm>
              <a:off x="2483064" y="3149417"/>
              <a:ext cx="1508369" cy="369334"/>
              <a:chOff x="2486980" y="1468325"/>
              <a:chExt cx="1508369" cy="369334"/>
            </a:xfrm>
          </p:grpSpPr>
          <p:sp>
            <p:nvSpPr>
              <p:cNvPr id="110" name="Rectangle 109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rgbClr val="F1C1B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2707675" y="1468325"/>
                <a:ext cx="1038182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04" name="Group 103"/>
            <p:cNvGrpSpPr/>
            <p:nvPr/>
          </p:nvGrpSpPr>
          <p:grpSpPr>
            <a:xfrm>
              <a:off x="2483064" y="3488799"/>
              <a:ext cx="1508369" cy="365428"/>
              <a:chOff x="2486980" y="1474241"/>
              <a:chExt cx="1508369" cy="365428"/>
            </a:xfrm>
          </p:grpSpPr>
          <p:sp>
            <p:nvSpPr>
              <p:cNvPr id="108" name="Rectangle 107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rgbClr val="F1C1B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2701152" y="1474241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05" name="Group 104"/>
            <p:cNvGrpSpPr/>
            <p:nvPr/>
          </p:nvGrpSpPr>
          <p:grpSpPr>
            <a:xfrm>
              <a:off x="2483062" y="3832466"/>
              <a:ext cx="1508369" cy="365428"/>
              <a:chOff x="2486980" y="1484441"/>
              <a:chExt cx="1508369" cy="365428"/>
            </a:xfrm>
          </p:grpSpPr>
          <p:sp>
            <p:nvSpPr>
              <p:cNvPr id="106" name="Rectangle 105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rgbClr val="F1C1B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2701151" y="1484441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</p:grpSp>
      <p:sp>
        <p:nvSpPr>
          <p:cNvPr id="122" name="Rectangle 121"/>
          <p:cNvSpPr/>
          <p:nvPr/>
        </p:nvSpPr>
        <p:spPr>
          <a:xfrm>
            <a:off x="2573572" y="4065190"/>
            <a:ext cx="8414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400" b="1" i="1" dirty="0" smtClean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Warp-ID</a:t>
            </a:r>
          </a:p>
          <a:p>
            <a:pPr algn="ctr"/>
            <a:r>
              <a:rPr lang="en-GB" sz="1400" dirty="0" smtClean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bits</a:t>
            </a:r>
            <a:endParaRPr lang="en-GB" sz="1400" dirty="0">
              <a:solidFill>
                <a:schemeClr val="bg2">
                  <a:lumMod val="25000"/>
                </a:schemeClr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3356366" y="4065950"/>
            <a:ext cx="7206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i="1" dirty="0" smtClean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Vital</a:t>
            </a:r>
            <a:r>
              <a:rPr lang="en-GB" sz="1400" dirty="0" smtClean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 bit</a:t>
            </a:r>
            <a:endParaRPr lang="en-GB" sz="1400" dirty="0">
              <a:solidFill>
                <a:schemeClr val="bg2">
                  <a:lumMod val="25000"/>
                </a:schemeClr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3870614" y="4067452"/>
            <a:ext cx="7206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i="1" dirty="0" smtClean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Pollute</a:t>
            </a:r>
            <a:r>
              <a:rPr lang="en-GB" sz="1400" dirty="0" smtClean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 bit</a:t>
            </a:r>
            <a:endParaRPr lang="en-GB" sz="1400" dirty="0">
              <a:solidFill>
                <a:schemeClr val="bg2">
                  <a:lumMod val="25000"/>
                </a:schemeClr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127" name="Rectangle 126"/>
          <p:cNvSpPr/>
          <p:nvPr/>
        </p:nvSpPr>
        <p:spPr>
          <a:xfrm rot="19983030">
            <a:off x="1997368" y="3848365"/>
            <a:ext cx="58702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i="1" dirty="0">
                <a:solidFill>
                  <a:srgbClr val="F2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Oldest</a:t>
            </a:r>
            <a:endParaRPr lang="en-US" sz="1200" b="1" i="1" dirty="0">
              <a:solidFill>
                <a:srgbClr val="F2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128" name="Rectangle 127"/>
          <p:cNvSpPr/>
          <p:nvPr/>
        </p:nvSpPr>
        <p:spPr>
          <a:xfrm rot="19748395">
            <a:off x="2006761" y="1869775"/>
            <a:ext cx="5709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i="1" dirty="0" smtClean="0">
                <a:solidFill>
                  <a:srgbClr val="F2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Latest</a:t>
            </a:r>
            <a:endParaRPr lang="en-US" sz="1200" dirty="0">
              <a:solidFill>
                <a:srgbClr val="F20000"/>
              </a:solidFill>
            </a:endParaRPr>
          </a:p>
        </p:txBody>
      </p:sp>
      <p:pic>
        <p:nvPicPr>
          <p:cNvPr id="96" name="Picture 95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grpSp>
        <p:nvGrpSpPr>
          <p:cNvPr id="125" name="Group 124"/>
          <p:cNvGrpSpPr/>
          <p:nvPr/>
        </p:nvGrpSpPr>
        <p:grpSpPr>
          <a:xfrm>
            <a:off x="0" y="4969565"/>
            <a:ext cx="4245997" cy="173935"/>
            <a:chOff x="0" y="4969565"/>
            <a:chExt cx="4245997" cy="173935"/>
          </a:xfrm>
        </p:grpSpPr>
        <p:sp>
          <p:nvSpPr>
            <p:cNvPr id="126" name="Pentagon 125"/>
            <p:cNvSpPr/>
            <p:nvPr/>
          </p:nvSpPr>
          <p:spPr>
            <a:xfrm>
              <a:off x="1110708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Warp Scheduler Architecture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129" name="Pentagon 128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i="1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Poise</a:t>
              </a:r>
              <a:endParaRPr lang="en-US" sz="1000" i="1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695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  <p:bldP spid="12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28</a:t>
            </a:fld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263361" y="230357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Warp Scheduler Architecture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2401940" y="1726232"/>
            <a:ext cx="1253158" cy="2338260"/>
            <a:chOff x="2294067" y="1468326"/>
            <a:chExt cx="1894193" cy="2729568"/>
          </a:xfrm>
        </p:grpSpPr>
        <p:grpSp>
          <p:nvGrpSpPr>
            <p:cNvPr id="44" name="Group 43"/>
            <p:cNvGrpSpPr/>
            <p:nvPr/>
          </p:nvGrpSpPr>
          <p:grpSpPr>
            <a:xfrm>
              <a:off x="2294067" y="1468326"/>
              <a:ext cx="1894193" cy="369333"/>
              <a:chOff x="2294067" y="1468326"/>
              <a:chExt cx="1894193" cy="369333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2294067" y="1468326"/>
                <a:ext cx="1894193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W</a:t>
                </a:r>
                <a:r>
                  <a:rPr lang="en-GB" sz="1600" baseline="-250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MAX-1</a:t>
                </a:r>
                <a:endParaRPr lang="en-US" sz="1600" baseline="-25000" dirty="0"/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2486978" y="1807861"/>
              <a:ext cx="1508369" cy="365428"/>
              <a:chOff x="2486980" y="1474394"/>
              <a:chExt cx="1508369" cy="365428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2786483" y="1474394"/>
                <a:ext cx="908253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mr-IN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…</a:t>
                </a:r>
                <a:endParaRPr lang="en-US" sz="1600" baseline="-25000" dirty="0"/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2486978" y="2151374"/>
              <a:ext cx="1508369" cy="365428"/>
              <a:chOff x="2486980" y="1476626"/>
              <a:chExt cx="1508369" cy="365428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2786486" y="1476626"/>
                <a:ext cx="908253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mr-IN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…</a:t>
                </a:r>
                <a:endParaRPr lang="en-US" sz="1600" baseline="-25000" dirty="0"/>
              </a:p>
            </p:txBody>
          </p:sp>
        </p:grpSp>
        <p:grpSp>
          <p:nvGrpSpPr>
            <p:cNvPr id="54" name="Group 53"/>
            <p:cNvGrpSpPr/>
            <p:nvPr/>
          </p:nvGrpSpPr>
          <p:grpSpPr>
            <a:xfrm>
              <a:off x="2486976" y="2485994"/>
              <a:ext cx="1508369" cy="365428"/>
              <a:chOff x="2486980" y="1477779"/>
              <a:chExt cx="1508369" cy="365428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2782576" y="1477779"/>
                <a:ext cx="908253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mr-IN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…</a:t>
                </a:r>
                <a:endParaRPr lang="en-US" sz="1600" baseline="-25000" dirty="0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2483066" y="2815953"/>
              <a:ext cx="1508369" cy="369331"/>
              <a:chOff x="2486980" y="1468328"/>
              <a:chExt cx="1508369" cy="369331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2783874" y="1468328"/>
                <a:ext cx="908253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mr-IN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…</a:t>
                </a:r>
                <a:endParaRPr lang="en-US" sz="1600" baseline="-250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2483064" y="3149417"/>
              <a:ext cx="1508369" cy="369334"/>
              <a:chOff x="2486980" y="1468325"/>
              <a:chExt cx="1508369" cy="369334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2723175" y="1468325"/>
                <a:ext cx="104269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W</a:t>
                </a:r>
                <a:r>
                  <a:rPr lang="en-GB" sz="1600" baseline="-250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2</a:t>
                </a:r>
                <a:endParaRPr lang="en-US" sz="1600" baseline="-25000" dirty="0"/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2483064" y="3488799"/>
              <a:ext cx="1508369" cy="365428"/>
              <a:chOff x="2486980" y="1474241"/>
              <a:chExt cx="1508369" cy="365428"/>
            </a:xfrm>
          </p:grpSpPr>
          <p:sp>
            <p:nvSpPr>
              <p:cNvPr id="64" name="Rectangle 63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2716654" y="1474241"/>
                <a:ext cx="104269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W</a:t>
                </a:r>
                <a:r>
                  <a:rPr lang="en-GB" sz="1600" baseline="-250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2483062" y="3832466"/>
              <a:ext cx="1508369" cy="365428"/>
              <a:chOff x="2486980" y="1484441"/>
              <a:chExt cx="1508369" cy="365428"/>
            </a:xfrm>
          </p:grpSpPr>
          <p:sp>
            <p:nvSpPr>
              <p:cNvPr id="67" name="Rectangle 66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2716656" y="1484441"/>
                <a:ext cx="104269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W</a:t>
                </a:r>
                <a:r>
                  <a:rPr lang="en-GB" sz="1600" baseline="-250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0</a:t>
                </a:r>
                <a:endParaRPr lang="en-US" sz="1600" baseline="-25000" dirty="0"/>
              </a:p>
            </p:txBody>
          </p:sp>
        </p:grpSp>
      </p:grpSp>
      <p:sp>
        <p:nvSpPr>
          <p:cNvPr id="69" name="Rectangle 68"/>
          <p:cNvSpPr/>
          <p:nvPr/>
        </p:nvSpPr>
        <p:spPr>
          <a:xfrm>
            <a:off x="2271715" y="1229309"/>
            <a:ext cx="2398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i="1" dirty="0" smtClean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Warp Scheduler Queue</a:t>
            </a:r>
            <a:endParaRPr lang="en-GB" b="1" i="1" dirty="0">
              <a:solidFill>
                <a:schemeClr val="bg2">
                  <a:lumMod val="25000"/>
                </a:schemeClr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3542298" y="1726706"/>
            <a:ext cx="418441" cy="2337786"/>
            <a:chOff x="2483062" y="1468326"/>
            <a:chExt cx="1512287" cy="2729568"/>
          </a:xfrm>
        </p:grpSpPr>
        <p:grpSp>
          <p:nvGrpSpPr>
            <p:cNvPr id="72" name="Group 71"/>
            <p:cNvGrpSpPr/>
            <p:nvPr/>
          </p:nvGrpSpPr>
          <p:grpSpPr>
            <a:xfrm>
              <a:off x="2486980" y="1468326"/>
              <a:ext cx="1508369" cy="395291"/>
              <a:chOff x="2486980" y="1468326"/>
              <a:chExt cx="1508369" cy="395291"/>
            </a:xfrm>
          </p:grpSpPr>
          <p:sp>
            <p:nvSpPr>
              <p:cNvPr id="94" name="Rectangle 93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2751051" y="1468326"/>
                <a:ext cx="1038182" cy="3952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2486978" y="1807861"/>
              <a:ext cx="1508369" cy="395291"/>
              <a:chOff x="2486980" y="1474394"/>
              <a:chExt cx="1508369" cy="395291"/>
            </a:xfrm>
          </p:grpSpPr>
          <p:sp>
            <p:nvSpPr>
              <p:cNvPr id="92" name="Rectangle 91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2735811" y="1474394"/>
                <a:ext cx="1038182" cy="3952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74" name="Group 73"/>
            <p:cNvGrpSpPr/>
            <p:nvPr/>
          </p:nvGrpSpPr>
          <p:grpSpPr>
            <a:xfrm>
              <a:off x="2486978" y="2151374"/>
              <a:ext cx="1508369" cy="365428"/>
              <a:chOff x="2486980" y="1476626"/>
              <a:chExt cx="1508369" cy="365428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2717874" y="1476626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2486976" y="2485994"/>
              <a:ext cx="1508369" cy="365428"/>
              <a:chOff x="2486980" y="1477779"/>
              <a:chExt cx="1508369" cy="365428"/>
            </a:xfrm>
          </p:grpSpPr>
          <p:sp>
            <p:nvSpPr>
              <p:cNvPr id="88" name="Rectangle 87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2713974" y="1477779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76" name="Group 75"/>
            <p:cNvGrpSpPr/>
            <p:nvPr/>
          </p:nvGrpSpPr>
          <p:grpSpPr>
            <a:xfrm>
              <a:off x="2483066" y="2815953"/>
              <a:ext cx="1508369" cy="369331"/>
              <a:chOff x="2486980" y="1468328"/>
              <a:chExt cx="1508369" cy="369331"/>
            </a:xfrm>
          </p:grpSpPr>
          <p:sp>
            <p:nvSpPr>
              <p:cNvPr id="86" name="Rectangle 85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2715272" y="1468328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77" name="Group 76"/>
            <p:cNvGrpSpPr/>
            <p:nvPr/>
          </p:nvGrpSpPr>
          <p:grpSpPr>
            <a:xfrm>
              <a:off x="2483064" y="3149417"/>
              <a:ext cx="1508369" cy="369334"/>
              <a:chOff x="2486980" y="1468325"/>
              <a:chExt cx="1508369" cy="369334"/>
            </a:xfrm>
          </p:grpSpPr>
          <p:sp>
            <p:nvSpPr>
              <p:cNvPr id="84" name="Rectangle 83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2707671" y="1468325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78" name="Group 77"/>
            <p:cNvGrpSpPr/>
            <p:nvPr/>
          </p:nvGrpSpPr>
          <p:grpSpPr>
            <a:xfrm>
              <a:off x="2483064" y="3488799"/>
              <a:ext cx="1508369" cy="365428"/>
              <a:chOff x="2486980" y="1474241"/>
              <a:chExt cx="1508369" cy="365428"/>
            </a:xfrm>
          </p:grpSpPr>
          <p:sp>
            <p:nvSpPr>
              <p:cNvPr id="82" name="Rectangle 81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2701148" y="1474241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79" name="Group 78"/>
            <p:cNvGrpSpPr/>
            <p:nvPr/>
          </p:nvGrpSpPr>
          <p:grpSpPr>
            <a:xfrm>
              <a:off x="2483062" y="3832466"/>
              <a:ext cx="1508369" cy="365428"/>
              <a:chOff x="2486980" y="1484441"/>
              <a:chExt cx="1508369" cy="365428"/>
            </a:xfrm>
          </p:grpSpPr>
          <p:sp>
            <p:nvSpPr>
              <p:cNvPr id="80" name="Rectangle 79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2701151" y="1484441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</p:grpSp>
      <p:grpSp>
        <p:nvGrpSpPr>
          <p:cNvPr id="97" name="Group 96"/>
          <p:cNvGrpSpPr/>
          <p:nvPr/>
        </p:nvGrpSpPr>
        <p:grpSpPr>
          <a:xfrm>
            <a:off x="3956833" y="1726232"/>
            <a:ext cx="418440" cy="2338260"/>
            <a:chOff x="2483062" y="1468326"/>
            <a:chExt cx="1512287" cy="2729568"/>
          </a:xfrm>
        </p:grpSpPr>
        <p:grpSp>
          <p:nvGrpSpPr>
            <p:cNvPr id="98" name="Group 97"/>
            <p:cNvGrpSpPr/>
            <p:nvPr/>
          </p:nvGrpSpPr>
          <p:grpSpPr>
            <a:xfrm>
              <a:off x="2486980" y="1468326"/>
              <a:ext cx="1508369" cy="395211"/>
              <a:chOff x="2486980" y="1468326"/>
              <a:chExt cx="1508369" cy="395211"/>
            </a:xfrm>
          </p:grpSpPr>
          <p:sp>
            <p:nvSpPr>
              <p:cNvPr id="120" name="Rectangle 119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rgbClr val="F1C1B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2751055" y="1468326"/>
                <a:ext cx="1038186" cy="3952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99" name="Group 98"/>
            <p:cNvGrpSpPr/>
            <p:nvPr/>
          </p:nvGrpSpPr>
          <p:grpSpPr>
            <a:xfrm>
              <a:off x="2486978" y="1807861"/>
              <a:ext cx="1508369" cy="395211"/>
              <a:chOff x="2486980" y="1474394"/>
              <a:chExt cx="1508369" cy="395211"/>
            </a:xfrm>
          </p:grpSpPr>
          <p:sp>
            <p:nvSpPr>
              <p:cNvPr id="118" name="Rectangle 117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rgbClr val="F1C1B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2735818" y="1474394"/>
                <a:ext cx="1038186" cy="3952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00" name="Group 99"/>
            <p:cNvGrpSpPr/>
            <p:nvPr/>
          </p:nvGrpSpPr>
          <p:grpSpPr>
            <a:xfrm>
              <a:off x="2486978" y="2151374"/>
              <a:ext cx="1508369" cy="395211"/>
              <a:chOff x="2486980" y="1476626"/>
              <a:chExt cx="1508369" cy="395211"/>
            </a:xfrm>
          </p:grpSpPr>
          <p:sp>
            <p:nvSpPr>
              <p:cNvPr id="116" name="Rectangle 115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rgbClr val="F1C1B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2717874" y="1476626"/>
                <a:ext cx="1038182" cy="3952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01" name="Group 100"/>
            <p:cNvGrpSpPr/>
            <p:nvPr/>
          </p:nvGrpSpPr>
          <p:grpSpPr>
            <a:xfrm>
              <a:off x="2486976" y="2485994"/>
              <a:ext cx="1508369" cy="395211"/>
              <a:chOff x="2486980" y="1477779"/>
              <a:chExt cx="1508369" cy="395211"/>
            </a:xfrm>
          </p:grpSpPr>
          <p:sp>
            <p:nvSpPr>
              <p:cNvPr id="114" name="Rectangle 113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rgbClr val="F1C1B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2713975" y="1477779"/>
                <a:ext cx="1038182" cy="3952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02" name="Group 101"/>
            <p:cNvGrpSpPr/>
            <p:nvPr/>
          </p:nvGrpSpPr>
          <p:grpSpPr>
            <a:xfrm>
              <a:off x="2483066" y="2815953"/>
              <a:ext cx="1508369" cy="395211"/>
              <a:chOff x="2486980" y="1468328"/>
              <a:chExt cx="1508369" cy="395211"/>
            </a:xfrm>
          </p:grpSpPr>
          <p:sp>
            <p:nvSpPr>
              <p:cNvPr id="112" name="Rectangle 111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rgbClr val="F1C1B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2715272" y="1468328"/>
                <a:ext cx="1038186" cy="3952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03" name="Group 102"/>
            <p:cNvGrpSpPr/>
            <p:nvPr/>
          </p:nvGrpSpPr>
          <p:grpSpPr>
            <a:xfrm>
              <a:off x="2483064" y="3149417"/>
              <a:ext cx="1508369" cy="369334"/>
              <a:chOff x="2486980" y="1468325"/>
              <a:chExt cx="1508369" cy="369334"/>
            </a:xfrm>
          </p:grpSpPr>
          <p:sp>
            <p:nvSpPr>
              <p:cNvPr id="110" name="Rectangle 109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rgbClr val="F1C1B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2707675" y="1468325"/>
                <a:ext cx="1038182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04" name="Group 103"/>
            <p:cNvGrpSpPr/>
            <p:nvPr/>
          </p:nvGrpSpPr>
          <p:grpSpPr>
            <a:xfrm>
              <a:off x="2483064" y="3488799"/>
              <a:ext cx="1508369" cy="365428"/>
              <a:chOff x="2486980" y="1474241"/>
              <a:chExt cx="1508369" cy="365428"/>
            </a:xfrm>
          </p:grpSpPr>
          <p:sp>
            <p:nvSpPr>
              <p:cNvPr id="108" name="Rectangle 107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rgbClr val="F1C1B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2701152" y="1474241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05" name="Group 104"/>
            <p:cNvGrpSpPr/>
            <p:nvPr/>
          </p:nvGrpSpPr>
          <p:grpSpPr>
            <a:xfrm>
              <a:off x="2483062" y="3832466"/>
              <a:ext cx="1508369" cy="365428"/>
              <a:chOff x="2486980" y="1484441"/>
              <a:chExt cx="1508369" cy="365428"/>
            </a:xfrm>
          </p:grpSpPr>
          <p:sp>
            <p:nvSpPr>
              <p:cNvPr id="106" name="Rectangle 105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rgbClr val="F1C1B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2701151" y="1484441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</p:grpSp>
      <p:sp>
        <p:nvSpPr>
          <p:cNvPr id="122" name="Rectangle 121"/>
          <p:cNvSpPr/>
          <p:nvPr/>
        </p:nvSpPr>
        <p:spPr>
          <a:xfrm>
            <a:off x="2573572" y="4065190"/>
            <a:ext cx="8414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400" b="1" i="1" dirty="0" smtClean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Warp-ID</a:t>
            </a:r>
          </a:p>
          <a:p>
            <a:pPr algn="ctr"/>
            <a:r>
              <a:rPr lang="en-GB" sz="1400" dirty="0" smtClean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bits</a:t>
            </a:r>
            <a:endParaRPr lang="en-GB" sz="1400" dirty="0">
              <a:solidFill>
                <a:schemeClr val="bg2">
                  <a:lumMod val="25000"/>
                </a:schemeClr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3356366" y="4065950"/>
            <a:ext cx="7206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i="1" dirty="0" smtClean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Vital</a:t>
            </a:r>
            <a:r>
              <a:rPr lang="en-GB" sz="1400" dirty="0" smtClean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 bit</a:t>
            </a:r>
            <a:endParaRPr lang="en-GB" sz="1400" dirty="0">
              <a:solidFill>
                <a:schemeClr val="bg2">
                  <a:lumMod val="25000"/>
                </a:schemeClr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3870614" y="4067452"/>
            <a:ext cx="7206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i="1" dirty="0" smtClean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Pollute</a:t>
            </a:r>
            <a:r>
              <a:rPr lang="en-GB" sz="1400" dirty="0" smtClean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 bit</a:t>
            </a:r>
            <a:endParaRPr lang="en-GB" sz="1400" dirty="0">
              <a:solidFill>
                <a:schemeClr val="bg2">
                  <a:lumMod val="25000"/>
                </a:schemeClr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127" name="Rectangle 126"/>
          <p:cNvSpPr/>
          <p:nvPr/>
        </p:nvSpPr>
        <p:spPr>
          <a:xfrm rot="19983030">
            <a:off x="1997368" y="3848365"/>
            <a:ext cx="58702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i="1" dirty="0">
                <a:solidFill>
                  <a:srgbClr val="F2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Oldest</a:t>
            </a:r>
            <a:endParaRPr lang="en-US" sz="1200" b="1" i="1" dirty="0">
              <a:solidFill>
                <a:srgbClr val="F2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128" name="Rectangle 127"/>
          <p:cNvSpPr/>
          <p:nvPr/>
        </p:nvSpPr>
        <p:spPr>
          <a:xfrm rot="19748395">
            <a:off x="2006761" y="1869775"/>
            <a:ext cx="5709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i="1" dirty="0" smtClean="0">
                <a:solidFill>
                  <a:srgbClr val="F2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Latest</a:t>
            </a:r>
            <a:endParaRPr lang="en-US" sz="1200" dirty="0">
              <a:solidFill>
                <a:srgbClr val="F20000"/>
              </a:solidFill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2526975" y="1726232"/>
            <a:ext cx="1000497" cy="2338260"/>
            <a:chOff x="2483062" y="1468326"/>
            <a:chExt cx="1512287" cy="2729568"/>
          </a:xfrm>
        </p:grpSpPr>
        <p:grpSp>
          <p:nvGrpSpPr>
            <p:cNvPr id="135" name="Group 134"/>
            <p:cNvGrpSpPr/>
            <p:nvPr/>
          </p:nvGrpSpPr>
          <p:grpSpPr>
            <a:xfrm>
              <a:off x="2486980" y="1468326"/>
              <a:ext cx="1508369" cy="395211"/>
              <a:chOff x="2486980" y="1468326"/>
              <a:chExt cx="1508369" cy="395211"/>
            </a:xfrm>
          </p:grpSpPr>
          <p:sp>
            <p:nvSpPr>
              <p:cNvPr id="157" name="Rectangle 156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pattFill prst="lgCheck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58" name="Rectangle 157"/>
              <p:cNvSpPr/>
              <p:nvPr/>
            </p:nvSpPr>
            <p:spPr>
              <a:xfrm>
                <a:off x="2626691" y="1468326"/>
                <a:ext cx="1228943" cy="3952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bg2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W</a:t>
                </a:r>
                <a:r>
                  <a:rPr lang="en-GB" sz="1600" baseline="-25000" dirty="0" smtClean="0">
                    <a:solidFill>
                      <a:schemeClr val="bg2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MAX-1</a:t>
                </a:r>
                <a:endParaRPr lang="en-US" sz="1600" baseline="-250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136" name="Group 135"/>
            <p:cNvGrpSpPr/>
            <p:nvPr/>
          </p:nvGrpSpPr>
          <p:grpSpPr>
            <a:xfrm>
              <a:off x="2486978" y="1807861"/>
              <a:ext cx="1508369" cy="395211"/>
              <a:chOff x="2486980" y="1474394"/>
              <a:chExt cx="1508369" cy="395211"/>
            </a:xfrm>
          </p:grpSpPr>
          <p:sp>
            <p:nvSpPr>
              <p:cNvPr id="155" name="Rectangle 154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pattFill prst="lgCheck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56" name="Rectangle 155"/>
              <p:cNvSpPr/>
              <p:nvPr/>
            </p:nvSpPr>
            <p:spPr>
              <a:xfrm>
                <a:off x="2945973" y="1474394"/>
                <a:ext cx="589272" cy="3952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mr-IN" sz="1600" dirty="0" smtClean="0">
                    <a:solidFill>
                      <a:schemeClr val="bg2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…</a:t>
                </a:r>
                <a:endParaRPr lang="en-US" sz="1600" baseline="-250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137" name="Group 136"/>
            <p:cNvGrpSpPr/>
            <p:nvPr/>
          </p:nvGrpSpPr>
          <p:grpSpPr>
            <a:xfrm>
              <a:off x="2486978" y="2151374"/>
              <a:ext cx="1508369" cy="365428"/>
              <a:chOff x="2486980" y="1476626"/>
              <a:chExt cx="1508369" cy="365428"/>
            </a:xfrm>
          </p:grpSpPr>
          <p:sp>
            <p:nvSpPr>
              <p:cNvPr id="153" name="Rectangle 152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54" name="Rectangle 153"/>
              <p:cNvSpPr/>
              <p:nvPr/>
            </p:nvSpPr>
            <p:spPr>
              <a:xfrm>
                <a:off x="2786486" y="1476626"/>
                <a:ext cx="908253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mr-IN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…</a:t>
                </a:r>
                <a:endParaRPr lang="en-US" sz="1600" baseline="-25000" dirty="0"/>
              </a:p>
            </p:txBody>
          </p:sp>
        </p:grpSp>
        <p:grpSp>
          <p:nvGrpSpPr>
            <p:cNvPr id="138" name="Group 137"/>
            <p:cNvGrpSpPr/>
            <p:nvPr/>
          </p:nvGrpSpPr>
          <p:grpSpPr>
            <a:xfrm>
              <a:off x="2486976" y="2485994"/>
              <a:ext cx="1508369" cy="365428"/>
              <a:chOff x="2486980" y="1477779"/>
              <a:chExt cx="1508369" cy="365428"/>
            </a:xfrm>
          </p:grpSpPr>
          <p:sp>
            <p:nvSpPr>
              <p:cNvPr id="151" name="Rectangle 150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2782576" y="1477779"/>
                <a:ext cx="908253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mr-IN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…</a:t>
                </a:r>
                <a:endParaRPr lang="en-US" sz="1600" baseline="-25000" dirty="0"/>
              </a:p>
            </p:txBody>
          </p:sp>
        </p:grpSp>
        <p:grpSp>
          <p:nvGrpSpPr>
            <p:cNvPr id="139" name="Group 138"/>
            <p:cNvGrpSpPr/>
            <p:nvPr/>
          </p:nvGrpSpPr>
          <p:grpSpPr>
            <a:xfrm>
              <a:off x="2483066" y="2815953"/>
              <a:ext cx="1508369" cy="369331"/>
              <a:chOff x="2486980" y="1468328"/>
              <a:chExt cx="1508369" cy="369331"/>
            </a:xfrm>
          </p:grpSpPr>
          <p:sp>
            <p:nvSpPr>
              <p:cNvPr id="149" name="Rectangle 148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2783874" y="1468328"/>
                <a:ext cx="908253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mr-IN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…</a:t>
                </a:r>
                <a:endParaRPr lang="en-US" sz="1600" baseline="-25000" dirty="0"/>
              </a:p>
            </p:txBody>
          </p:sp>
        </p:grpSp>
        <p:grpSp>
          <p:nvGrpSpPr>
            <p:cNvPr id="140" name="Group 139"/>
            <p:cNvGrpSpPr/>
            <p:nvPr/>
          </p:nvGrpSpPr>
          <p:grpSpPr>
            <a:xfrm>
              <a:off x="2483064" y="3149417"/>
              <a:ext cx="1508369" cy="369334"/>
              <a:chOff x="2486980" y="1468325"/>
              <a:chExt cx="1508369" cy="369334"/>
            </a:xfrm>
          </p:grpSpPr>
          <p:sp>
            <p:nvSpPr>
              <p:cNvPr id="147" name="Rectangle 146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2723175" y="1468325"/>
                <a:ext cx="104269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W</a:t>
                </a:r>
                <a:r>
                  <a:rPr lang="en-GB" sz="1600" baseline="-250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2</a:t>
                </a:r>
                <a:endParaRPr lang="en-US" sz="1600" baseline="-25000" dirty="0"/>
              </a:p>
            </p:txBody>
          </p:sp>
        </p:grpSp>
        <p:grpSp>
          <p:nvGrpSpPr>
            <p:cNvPr id="141" name="Group 140"/>
            <p:cNvGrpSpPr/>
            <p:nvPr/>
          </p:nvGrpSpPr>
          <p:grpSpPr>
            <a:xfrm>
              <a:off x="2483064" y="3488799"/>
              <a:ext cx="1508369" cy="365428"/>
              <a:chOff x="2486980" y="1474241"/>
              <a:chExt cx="1508369" cy="365428"/>
            </a:xfrm>
          </p:grpSpPr>
          <p:sp>
            <p:nvSpPr>
              <p:cNvPr id="145" name="Rectangle 144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46" name="Rectangle 145"/>
              <p:cNvSpPr/>
              <p:nvPr/>
            </p:nvSpPr>
            <p:spPr>
              <a:xfrm>
                <a:off x="2716654" y="1474241"/>
                <a:ext cx="104269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W</a:t>
                </a:r>
                <a:r>
                  <a:rPr lang="en-GB" sz="1600" baseline="-250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42" name="Group 141"/>
            <p:cNvGrpSpPr/>
            <p:nvPr/>
          </p:nvGrpSpPr>
          <p:grpSpPr>
            <a:xfrm>
              <a:off x="2483062" y="3832466"/>
              <a:ext cx="1508369" cy="365428"/>
              <a:chOff x="2486980" y="1484441"/>
              <a:chExt cx="1508369" cy="365428"/>
            </a:xfrm>
          </p:grpSpPr>
          <p:sp>
            <p:nvSpPr>
              <p:cNvPr id="143" name="Rectangle 142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44" name="Rectangle 143"/>
              <p:cNvSpPr/>
              <p:nvPr/>
            </p:nvSpPr>
            <p:spPr>
              <a:xfrm>
                <a:off x="2716656" y="1484441"/>
                <a:ext cx="104269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W</a:t>
                </a:r>
                <a:r>
                  <a:rPr lang="en-GB" sz="1600" baseline="-250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0</a:t>
                </a:r>
                <a:endParaRPr lang="en-US" sz="1600" baseline="-25000" dirty="0"/>
              </a:p>
            </p:txBody>
          </p:sp>
        </p:grpSp>
      </p:grpSp>
      <p:grpSp>
        <p:nvGrpSpPr>
          <p:cNvPr id="184" name="Group 183"/>
          <p:cNvGrpSpPr/>
          <p:nvPr/>
        </p:nvGrpSpPr>
        <p:grpSpPr>
          <a:xfrm>
            <a:off x="3542400" y="1728000"/>
            <a:ext cx="418441" cy="2337786"/>
            <a:chOff x="2483062" y="1468326"/>
            <a:chExt cx="1512287" cy="2729568"/>
          </a:xfrm>
        </p:grpSpPr>
        <p:grpSp>
          <p:nvGrpSpPr>
            <p:cNvPr id="185" name="Group 184"/>
            <p:cNvGrpSpPr/>
            <p:nvPr/>
          </p:nvGrpSpPr>
          <p:grpSpPr>
            <a:xfrm>
              <a:off x="2486980" y="1468326"/>
              <a:ext cx="1508369" cy="369333"/>
              <a:chOff x="2486980" y="1468326"/>
              <a:chExt cx="1508369" cy="369333"/>
            </a:xfrm>
          </p:grpSpPr>
          <p:sp>
            <p:nvSpPr>
              <p:cNvPr id="207" name="Rectangle 206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pattFill prst="pct25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2751055" y="1468326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0</a:t>
                </a:r>
                <a:endParaRPr lang="en-US" sz="1600" baseline="-25000" dirty="0"/>
              </a:p>
            </p:txBody>
          </p:sp>
        </p:grpSp>
        <p:grpSp>
          <p:nvGrpSpPr>
            <p:cNvPr id="186" name="Group 185"/>
            <p:cNvGrpSpPr/>
            <p:nvPr/>
          </p:nvGrpSpPr>
          <p:grpSpPr>
            <a:xfrm>
              <a:off x="2486978" y="1807861"/>
              <a:ext cx="1508369" cy="365428"/>
              <a:chOff x="2486980" y="1474394"/>
              <a:chExt cx="1508369" cy="365428"/>
            </a:xfrm>
          </p:grpSpPr>
          <p:sp>
            <p:nvSpPr>
              <p:cNvPr id="205" name="Rectangle 204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pattFill prst="pct25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206" name="Rectangle 205"/>
              <p:cNvSpPr/>
              <p:nvPr/>
            </p:nvSpPr>
            <p:spPr>
              <a:xfrm>
                <a:off x="2735814" y="1474394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0</a:t>
                </a:r>
                <a:endParaRPr lang="en-US" sz="1600" baseline="-25000" dirty="0"/>
              </a:p>
            </p:txBody>
          </p:sp>
        </p:grpSp>
        <p:grpSp>
          <p:nvGrpSpPr>
            <p:cNvPr id="187" name="Group 186"/>
            <p:cNvGrpSpPr/>
            <p:nvPr/>
          </p:nvGrpSpPr>
          <p:grpSpPr>
            <a:xfrm>
              <a:off x="2486978" y="2151374"/>
              <a:ext cx="1508369" cy="365428"/>
              <a:chOff x="2486980" y="1476626"/>
              <a:chExt cx="1508369" cy="365428"/>
            </a:xfrm>
          </p:grpSpPr>
          <p:sp>
            <p:nvSpPr>
              <p:cNvPr id="203" name="Rectangle 202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204" name="Rectangle 203"/>
              <p:cNvSpPr/>
              <p:nvPr/>
            </p:nvSpPr>
            <p:spPr>
              <a:xfrm>
                <a:off x="2717874" y="1476626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88" name="Group 187"/>
            <p:cNvGrpSpPr/>
            <p:nvPr/>
          </p:nvGrpSpPr>
          <p:grpSpPr>
            <a:xfrm>
              <a:off x="2486976" y="2485994"/>
              <a:ext cx="1508369" cy="365428"/>
              <a:chOff x="2486980" y="1477779"/>
              <a:chExt cx="1508369" cy="365428"/>
            </a:xfrm>
          </p:grpSpPr>
          <p:sp>
            <p:nvSpPr>
              <p:cNvPr id="201" name="Rectangle 200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2713974" y="1477779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89" name="Group 188"/>
            <p:cNvGrpSpPr/>
            <p:nvPr/>
          </p:nvGrpSpPr>
          <p:grpSpPr>
            <a:xfrm>
              <a:off x="2483066" y="2815953"/>
              <a:ext cx="1508369" cy="369331"/>
              <a:chOff x="2486980" y="1468328"/>
              <a:chExt cx="1508369" cy="369331"/>
            </a:xfrm>
          </p:grpSpPr>
          <p:sp>
            <p:nvSpPr>
              <p:cNvPr id="199" name="Rectangle 198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200" name="Rectangle 199"/>
              <p:cNvSpPr/>
              <p:nvPr/>
            </p:nvSpPr>
            <p:spPr>
              <a:xfrm>
                <a:off x="2715272" y="1468328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90" name="Group 189"/>
            <p:cNvGrpSpPr/>
            <p:nvPr/>
          </p:nvGrpSpPr>
          <p:grpSpPr>
            <a:xfrm>
              <a:off x="2483064" y="3149417"/>
              <a:ext cx="1508369" cy="369334"/>
              <a:chOff x="2486980" y="1468325"/>
              <a:chExt cx="1508369" cy="369334"/>
            </a:xfrm>
          </p:grpSpPr>
          <p:sp>
            <p:nvSpPr>
              <p:cNvPr id="197" name="Rectangle 196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98" name="Rectangle 197"/>
              <p:cNvSpPr/>
              <p:nvPr/>
            </p:nvSpPr>
            <p:spPr>
              <a:xfrm>
                <a:off x="2707671" y="1468325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91" name="Group 190"/>
            <p:cNvGrpSpPr/>
            <p:nvPr/>
          </p:nvGrpSpPr>
          <p:grpSpPr>
            <a:xfrm>
              <a:off x="2483064" y="3488799"/>
              <a:ext cx="1508369" cy="365428"/>
              <a:chOff x="2486980" y="1474241"/>
              <a:chExt cx="1508369" cy="365428"/>
            </a:xfrm>
          </p:grpSpPr>
          <p:sp>
            <p:nvSpPr>
              <p:cNvPr id="195" name="Rectangle 194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96" name="Rectangle 195"/>
              <p:cNvSpPr/>
              <p:nvPr/>
            </p:nvSpPr>
            <p:spPr>
              <a:xfrm>
                <a:off x="2701148" y="1474241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92" name="Group 191"/>
            <p:cNvGrpSpPr/>
            <p:nvPr/>
          </p:nvGrpSpPr>
          <p:grpSpPr>
            <a:xfrm>
              <a:off x="2483062" y="3832466"/>
              <a:ext cx="1508369" cy="365428"/>
              <a:chOff x="2486980" y="1484441"/>
              <a:chExt cx="1508369" cy="365428"/>
            </a:xfrm>
          </p:grpSpPr>
          <p:sp>
            <p:nvSpPr>
              <p:cNvPr id="193" name="Rectangle 192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2701151" y="1484441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</p:grpSp>
      <p:cxnSp>
        <p:nvCxnSpPr>
          <p:cNvPr id="129" name="Straight Arrow Connector 128"/>
          <p:cNvCxnSpPr/>
          <p:nvPr/>
        </p:nvCxnSpPr>
        <p:spPr>
          <a:xfrm flipV="1">
            <a:off x="2155533" y="2314029"/>
            <a:ext cx="2925012" cy="7789"/>
          </a:xfrm>
          <a:prstGeom prst="straightConnector1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4691866" y="2321818"/>
            <a:ext cx="1449084" cy="1748015"/>
            <a:chOff x="4691866" y="2321818"/>
            <a:chExt cx="1449084" cy="1748015"/>
          </a:xfrm>
        </p:grpSpPr>
        <p:grpSp>
          <p:nvGrpSpPr>
            <p:cNvPr id="126" name="Group 125"/>
            <p:cNvGrpSpPr/>
            <p:nvPr/>
          </p:nvGrpSpPr>
          <p:grpSpPr>
            <a:xfrm>
              <a:off x="4691866" y="2321818"/>
              <a:ext cx="388679" cy="1748015"/>
              <a:chOff x="4691866" y="2321818"/>
              <a:chExt cx="388679" cy="1748015"/>
            </a:xfrm>
          </p:grpSpPr>
          <p:cxnSp>
            <p:nvCxnSpPr>
              <p:cNvPr id="130" name="Straight Arrow Connector 129"/>
              <p:cNvCxnSpPr/>
              <p:nvPr/>
            </p:nvCxnSpPr>
            <p:spPr>
              <a:xfrm flipV="1">
                <a:off x="4886206" y="2321818"/>
                <a:ext cx="0" cy="1742674"/>
              </a:xfrm>
              <a:prstGeom prst="straightConnector1">
                <a:avLst/>
              </a:prstGeom>
              <a:ln w="31750">
                <a:solidFill>
                  <a:schemeClr val="tx1">
                    <a:lumMod val="75000"/>
                    <a:lumOff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Arrow Connector 130"/>
              <p:cNvCxnSpPr/>
              <p:nvPr/>
            </p:nvCxnSpPr>
            <p:spPr>
              <a:xfrm>
                <a:off x="4691866" y="4064492"/>
                <a:ext cx="388679" cy="5341"/>
              </a:xfrm>
              <a:prstGeom prst="straightConnector1">
                <a:avLst/>
              </a:prstGeom>
              <a:ln w="31750">
                <a:solidFill>
                  <a:schemeClr val="tx1">
                    <a:lumMod val="75000"/>
                    <a:lumOff val="25000"/>
                  </a:schemeClr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" name="Rectangle 1"/>
            <p:cNvSpPr/>
            <p:nvPr/>
          </p:nvSpPr>
          <p:spPr>
            <a:xfrm>
              <a:off x="4870666" y="2631648"/>
              <a:ext cx="1270284" cy="80021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2800" b="1" i="1" dirty="0" smtClean="0">
                  <a:solidFill>
                    <a:srgbClr val="FF00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N</a:t>
              </a:r>
              <a:endParaRPr lang="en-GB" b="1" i="1" dirty="0" smtClean="0">
                <a:solidFill>
                  <a:srgbClr val="FF0000"/>
                </a:solidFill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  <a:p>
              <a:r>
                <a:rPr lang="en-GB" dirty="0" smtClean="0">
                  <a:solidFill>
                    <a:schemeClr val="accent4">
                      <a:lumMod val="50000"/>
                    </a:schemeClr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Vital Warps</a:t>
              </a:r>
              <a:endParaRPr lang="en-US" dirty="0"/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7794" y="1224585"/>
            <a:ext cx="2069797" cy="3076395"/>
            <a:chOff x="7794" y="1224585"/>
            <a:chExt cx="2069797" cy="3076395"/>
          </a:xfrm>
        </p:grpSpPr>
        <p:grpSp>
          <p:nvGrpSpPr>
            <p:cNvPr id="161" name="Group 160"/>
            <p:cNvGrpSpPr/>
            <p:nvPr/>
          </p:nvGrpSpPr>
          <p:grpSpPr>
            <a:xfrm>
              <a:off x="263361" y="1826983"/>
              <a:ext cx="1146136" cy="585967"/>
              <a:chOff x="4955083" y="2591331"/>
              <a:chExt cx="1266554" cy="818584"/>
            </a:xfrm>
          </p:grpSpPr>
          <p:sp>
            <p:nvSpPr>
              <p:cNvPr id="172" name="Rectangle 171"/>
              <p:cNvSpPr/>
              <p:nvPr/>
            </p:nvSpPr>
            <p:spPr>
              <a:xfrm>
                <a:off x="5126997" y="2591331"/>
                <a:ext cx="928746" cy="818584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TextBox 172"/>
              <p:cNvSpPr txBox="1"/>
              <p:nvPr/>
            </p:nvSpPr>
            <p:spPr>
              <a:xfrm>
                <a:off x="4955083" y="2607742"/>
                <a:ext cx="1266554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 smtClean="0"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Constant </a:t>
                </a:r>
              </a:p>
              <a:p>
                <a:pPr algn="ctr"/>
                <a:r>
                  <a:rPr lang="en-GB" sz="1400" dirty="0" smtClean="0"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Memory</a:t>
                </a:r>
                <a:endParaRPr lang="en-GB" sz="900" dirty="0">
                  <a:latin typeface="Centaur" panose="02030504050205020304" pitchFamily="18" charset="0"/>
                  <a:cs typeface="Nirmala UI Semilight" panose="020B0402040204020203" pitchFamily="34" charset="0"/>
                </a:endParaRPr>
              </a:p>
            </p:txBody>
          </p:sp>
        </p:grpSp>
        <p:cxnSp>
          <p:nvCxnSpPr>
            <p:cNvPr id="162" name="Straight Arrow Connector 161"/>
            <p:cNvCxnSpPr>
              <a:stCxn id="173" idx="2"/>
            </p:cNvCxnSpPr>
            <p:nvPr/>
          </p:nvCxnSpPr>
          <p:spPr>
            <a:xfrm flipH="1">
              <a:off x="835244" y="2412950"/>
              <a:ext cx="3909" cy="26220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Arrow Connector 162"/>
            <p:cNvCxnSpPr/>
            <p:nvPr/>
          </p:nvCxnSpPr>
          <p:spPr>
            <a:xfrm flipH="1">
              <a:off x="831335" y="1575449"/>
              <a:ext cx="3909" cy="26220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4" name="Group 163"/>
            <p:cNvGrpSpPr/>
            <p:nvPr/>
          </p:nvGrpSpPr>
          <p:grpSpPr>
            <a:xfrm>
              <a:off x="358892" y="2691687"/>
              <a:ext cx="966789" cy="773384"/>
              <a:chOff x="5126997" y="2591331"/>
              <a:chExt cx="928746" cy="818584"/>
            </a:xfrm>
          </p:grpSpPr>
          <p:sp>
            <p:nvSpPr>
              <p:cNvPr id="170" name="Rectangle 169"/>
              <p:cNvSpPr/>
              <p:nvPr/>
            </p:nvSpPr>
            <p:spPr>
              <a:xfrm>
                <a:off x="5126997" y="2591331"/>
                <a:ext cx="928746" cy="818584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TextBox 170"/>
              <p:cNvSpPr txBox="1"/>
              <p:nvPr/>
            </p:nvSpPr>
            <p:spPr>
              <a:xfrm>
                <a:off x="5137973" y="2591331"/>
                <a:ext cx="885751" cy="781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 smtClean="0"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Hardware Inference Engine</a:t>
                </a:r>
                <a:endParaRPr lang="en-GB" sz="900" dirty="0">
                  <a:latin typeface="Centaur" panose="02030504050205020304" pitchFamily="18" charset="0"/>
                  <a:cs typeface="Nirmala UI Semilight" panose="020B0402040204020203" pitchFamily="34" charset="0"/>
                </a:endParaRPr>
              </a:p>
            </p:txBody>
          </p:sp>
        </p:grpSp>
        <p:grpSp>
          <p:nvGrpSpPr>
            <p:cNvPr id="165" name="Group 164"/>
            <p:cNvGrpSpPr/>
            <p:nvPr/>
          </p:nvGrpSpPr>
          <p:grpSpPr>
            <a:xfrm>
              <a:off x="823522" y="3457797"/>
              <a:ext cx="1191016" cy="262209"/>
              <a:chOff x="823522" y="3457797"/>
              <a:chExt cx="1191016" cy="262209"/>
            </a:xfrm>
          </p:grpSpPr>
          <p:cxnSp>
            <p:nvCxnSpPr>
              <p:cNvPr id="168" name="Straight Arrow Connector 167"/>
              <p:cNvCxnSpPr/>
              <p:nvPr/>
            </p:nvCxnSpPr>
            <p:spPr>
              <a:xfrm>
                <a:off x="823522" y="3711438"/>
                <a:ext cx="1191016" cy="856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Arrow Connector 168"/>
              <p:cNvCxnSpPr/>
              <p:nvPr/>
            </p:nvCxnSpPr>
            <p:spPr>
              <a:xfrm flipH="1">
                <a:off x="831334" y="3457797"/>
                <a:ext cx="3909" cy="262209"/>
              </a:xfrm>
              <a:prstGeom prst="straightConnector1">
                <a:avLst/>
              </a:prstGeom>
              <a:ln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6" name="Rectangle 165"/>
            <p:cNvSpPr/>
            <p:nvPr/>
          </p:nvSpPr>
          <p:spPr>
            <a:xfrm>
              <a:off x="319805" y="1224585"/>
              <a:ext cx="10567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olidFill>
                    <a:srgbClr val="00206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Compiler</a:t>
              </a:r>
              <a:endParaRPr lang="en-US" dirty="0"/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7794" y="3746982"/>
              <a:ext cx="2069797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1400" dirty="0" smtClean="0">
                  <a:solidFill>
                    <a:schemeClr val="accent4">
                      <a:lumMod val="50000"/>
                    </a:schemeClr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Vital warps </a:t>
              </a:r>
              <a:r>
                <a:rPr lang="en-GB" sz="1400" b="1" dirty="0" smtClean="0">
                  <a:solidFill>
                    <a:srgbClr val="FF00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(N)</a:t>
              </a:r>
            </a:p>
            <a:p>
              <a:pPr algn="ctr"/>
              <a:endParaRPr lang="en-GB" sz="200" dirty="0" smtClean="0">
                <a:solidFill>
                  <a:schemeClr val="accent4">
                    <a:lumMod val="50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  <a:p>
              <a:pPr algn="ctr"/>
              <a:r>
                <a:rPr lang="en-GB" sz="1400" dirty="0" smtClean="0">
                  <a:solidFill>
                    <a:schemeClr val="accent4">
                      <a:lumMod val="50000"/>
                    </a:schemeClr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Cache-polluting warps </a:t>
              </a:r>
              <a:r>
                <a:rPr lang="en-GB" sz="1400" b="1" dirty="0" smtClean="0">
                  <a:solidFill>
                    <a:srgbClr val="FF00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(p)</a:t>
              </a:r>
            </a:p>
          </p:txBody>
        </p:sp>
      </p:grpSp>
      <p:pic>
        <p:nvPicPr>
          <p:cNvPr id="174" name="Picture 17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175" name="Rectangle 174"/>
          <p:cNvSpPr/>
          <p:nvPr/>
        </p:nvSpPr>
        <p:spPr>
          <a:xfrm>
            <a:off x="235461" y="1488800"/>
            <a:ext cx="12073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i="1" smtClean="0">
                <a:solidFill>
                  <a:srgbClr val="F2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Feature weights</a:t>
            </a:r>
            <a:endParaRPr lang="en-US" sz="1200" b="1" i="1" dirty="0">
              <a:solidFill>
                <a:srgbClr val="F2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grpSp>
        <p:nvGrpSpPr>
          <p:cNvPr id="176" name="Group 175"/>
          <p:cNvGrpSpPr/>
          <p:nvPr/>
        </p:nvGrpSpPr>
        <p:grpSpPr>
          <a:xfrm>
            <a:off x="0" y="4969565"/>
            <a:ext cx="4245997" cy="173935"/>
            <a:chOff x="0" y="4969565"/>
            <a:chExt cx="4245997" cy="173935"/>
          </a:xfrm>
        </p:grpSpPr>
        <p:sp>
          <p:nvSpPr>
            <p:cNvPr id="177" name="Pentagon 176"/>
            <p:cNvSpPr/>
            <p:nvPr/>
          </p:nvSpPr>
          <p:spPr>
            <a:xfrm>
              <a:off x="1110708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Warp Scheduler Architecture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178" name="Pentagon 177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i="1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Poise</a:t>
              </a:r>
              <a:endParaRPr lang="en-US" sz="1000" i="1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83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29</a:t>
            </a:fld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263361" y="230357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Warp Scheduler Architecture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172096" y="1"/>
            <a:ext cx="603752" cy="717478"/>
            <a:chOff x="6172096" y="1"/>
            <a:chExt cx="603752" cy="717478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2096" y="1"/>
              <a:ext cx="603752" cy="603752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77488" y="631026"/>
              <a:ext cx="392967" cy="86453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/>
        </p:nvGrpSpPr>
        <p:grpSpPr>
          <a:xfrm>
            <a:off x="263361" y="1826983"/>
            <a:ext cx="1146136" cy="585967"/>
            <a:chOff x="4955083" y="2591331"/>
            <a:chExt cx="1266554" cy="818584"/>
          </a:xfrm>
        </p:grpSpPr>
        <p:sp>
          <p:nvSpPr>
            <p:cNvPr id="15" name="Rectangle 14"/>
            <p:cNvSpPr/>
            <p:nvPr/>
          </p:nvSpPr>
          <p:spPr>
            <a:xfrm>
              <a:off x="5126997" y="2591331"/>
              <a:ext cx="928746" cy="81858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955083" y="2607742"/>
              <a:ext cx="1266554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>
                  <a:latin typeface="Centaur" panose="02030504050205020304" pitchFamily="18" charset="0"/>
                  <a:cs typeface="Nirmala UI Semilight" panose="020B0402040204020203" pitchFamily="34" charset="0"/>
                </a:rPr>
                <a:t>Constant </a:t>
              </a:r>
            </a:p>
            <a:p>
              <a:pPr algn="ctr"/>
              <a:r>
                <a:rPr lang="en-GB" sz="1400" dirty="0" smtClean="0">
                  <a:latin typeface="Centaur" panose="02030504050205020304" pitchFamily="18" charset="0"/>
                  <a:cs typeface="Nirmala UI Semilight" panose="020B0402040204020203" pitchFamily="34" charset="0"/>
                </a:rPr>
                <a:t>Memory</a:t>
              </a:r>
              <a:endParaRPr lang="en-GB" sz="900" dirty="0"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</p:txBody>
        </p:sp>
      </p:grpSp>
      <p:cxnSp>
        <p:nvCxnSpPr>
          <p:cNvPr id="26" name="Straight Arrow Connector 25"/>
          <p:cNvCxnSpPr>
            <a:stCxn id="15" idx="2"/>
          </p:cNvCxnSpPr>
          <p:nvPr/>
        </p:nvCxnSpPr>
        <p:spPr>
          <a:xfrm flipH="1">
            <a:off x="835244" y="2412950"/>
            <a:ext cx="3909" cy="2622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831335" y="1575449"/>
            <a:ext cx="3909" cy="2622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358892" y="2691687"/>
            <a:ext cx="966789" cy="773384"/>
            <a:chOff x="5126997" y="2591331"/>
            <a:chExt cx="928746" cy="818584"/>
          </a:xfrm>
        </p:grpSpPr>
        <p:sp>
          <p:nvSpPr>
            <p:cNvPr id="30" name="Rectangle 29"/>
            <p:cNvSpPr/>
            <p:nvPr/>
          </p:nvSpPr>
          <p:spPr>
            <a:xfrm>
              <a:off x="5126997" y="2591331"/>
              <a:ext cx="928746" cy="8185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137973" y="2591331"/>
              <a:ext cx="885751" cy="78183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>
                  <a:latin typeface="Centaur" panose="02030504050205020304" pitchFamily="18" charset="0"/>
                  <a:cs typeface="Nirmala UI Semilight" panose="020B0402040204020203" pitchFamily="34" charset="0"/>
                </a:rPr>
                <a:t>Hardware Inference Engine</a:t>
              </a:r>
              <a:endParaRPr lang="en-GB" sz="900" dirty="0"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823522" y="3457797"/>
            <a:ext cx="1191016" cy="262209"/>
            <a:chOff x="823522" y="3457797"/>
            <a:chExt cx="1191016" cy="262209"/>
          </a:xfrm>
        </p:grpSpPr>
        <p:cxnSp>
          <p:nvCxnSpPr>
            <p:cNvPr id="32" name="Straight Arrow Connector 31"/>
            <p:cNvCxnSpPr/>
            <p:nvPr/>
          </p:nvCxnSpPr>
          <p:spPr>
            <a:xfrm>
              <a:off x="823522" y="3711438"/>
              <a:ext cx="1191016" cy="856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H="1">
              <a:off x="831334" y="3457797"/>
              <a:ext cx="3909" cy="262209"/>
            </a:xfrm>
            <a:prstGeom prst="straightConnector1">
              <a:avLst/>
            </a:prstGeom>
            <a:ln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Rectangle 37"/>
          <p:cNvSpPr/>
          <p:nvPr/>
        </p:nvSpPr>
        <p:spPr>
          <a:xfrm>
            <a:off x="319805" y="1224585"/>
            <a:ext cx="1056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Compiler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7794" y="3746982"/>
            <a:ext cx="206979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Vital warps </a:t>
            </a:r>
            <a:r>
              <a:rPr lang="en-GB" sz="1400" b="1" dirty="0" smtClean="0">
                <a:solidFill>
                  <a:srgbClr val="FF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(N)</a:t>
            </a:r>
          </a:p>
          <a:p>
            <a:pPr algn="ctr"/>
            <a:endParaRPr lang="en-GB" sz="200" dirty="0" smtClean="0">
              <a:solidFill>
                <a:schemeClr val="accent4">
                  <a:lumMod val="50000"/>
                </a:schemeClr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algn="ctr"/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Cache-polluting warps </a:t>
            </a:r>
            <a:r>
              <a:rPr lang="en-GB" sz="1400" b="1" dirty="0" smtClean="0">
                <a:solidFill>
                  <a:srgbClr val="FF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(p)</a:t>
            </a:r>
          </a:p>
        </p:txBody>
      </p:sp>
      <p:grpSp>
        <p:nvGrpSpPr>
          <p:cNvPr id="70" name="Group 69"/>
          <p:cNvGrpSpPr/>
          <p:nvPr/>
        </p:nvGrpSpPr>
        <p:grpSpPr>
          <a:xfrm>
            <a:off x="2401940" y="1726232"/>
            <a:ext cx="1253158" cy="2338260"/>
            <a:chOff x="2294067" y="1468326"/>
            <a:chExt cx="1894193" cy="2729568"/>
          </a:xfrm>
        </p:grpSpPr>
        <p:grpSp>
          <p:nvGrpSpPr>
            <p:cNvPr id="44" name="Group 43"/>
            <p:cNvGrpSpPr/>
            <p:nvPr/>
          </p:nvGrpSpPr>
          <p:grpSpPr>
            <a:xfrm>
              <a:off x="2294067" y="1468326"/>
              <a:ext cx="1894193" cy="369333"/>
              <a:chOff x="2294067" y="1468326"/>
              <a:chExt cx="1894193" cy="369333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2294067" y="1468326"/>
                <a:ext cx="1894193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W</a:t>
                </a:r>
                <a:r>
                  <a:rPr lang="en-GB" sz="1600" baseline="-250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MAX-1</a:t>
                </a:r>
                <a:endParaRPr lang="en-US" sz="1600" baseline="-25000" dirty="0"/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2486978" y="1807861"/>
              <a:ext cx="1508369" cy="365428"/>
              <a:chOff x="2486980" y="1474394"/>
              <a:chExt cx="1508369" cy="365428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2786483" y="1474394"/>
                <a:ext cx="908253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mr-IN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…</a:t>
                </a:r>
                <a:endParaRPr lang="en-US" sz="1600" baseline="-25000" dirty="0"/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2486978" y="2151374"/>
              <a:ext cx="1508369" cy="365428"/>
              <a:chOff x="2486980" y="1476626"/>
              <a:chExt cx="1508369" cy="365428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2786486" y="1476626"/>
                <a:ext cx="908253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mr-IN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…</a:t>
                </a:r>
                <a:endParaRPr lang="en-US" sz="1600" baseline="-25000" dirty="0"/>
              </a:p>
            </p:txBody>
          </p:sp>
        </p:grpSp>
        <p:grpSp>
          <p:nvGrpSpPr>
            <p:cNvPr id="54" name="Group 53"/>
            <p:cNvGrpSpPr/>
            <p:nvPr/>
          </p:nvGrpSpPr>
          <p:grpSpPr>
            <a:xfrm>
              <a:off x="2486976" y="2485994"/>
              <a:ext cx="1508369" cy="365428"/>
              <a:chOff x="2486980" y="1477779"/>
              <a:chExt cx="1508369" cy="365428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2782576" y="1477779"/>
                <a:ext cx="908253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mr-IN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…</a:t>
                </a:r>
                <a:endParaRPr lang="en-US" sz="1600" baseline="-25000" dirty="0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2483066" y="2815953"/>
              <a:ext cx="1508369" cy="369331"/>
              <a:chOff x="2486980" y="1468328"/>
              <a:chExt cx="1508369" cy="369331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2783874" y="1468328"/>
                <a:ext cx="908253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mr-IN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…</a:t>
                </a:r>
                <a:endParaRPr lang="en-US" sz="1600" baseline="-250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2483064" y="3149417"/>
              <a:ext cx="1508369" cy="369334"/>
              <a:chOff x="2486980" y="1468325"/>
              <a:chExt cx="1508369" cy="369334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2723175" y="1468325"/>
                <a:ext cx="104269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W</a:t>
                </a:r>
                <a:r>
                  <a:rPr lang="en-GB" sz="1600" baseline="-250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2</a:t>
                </a:r>
                <a:endParaRPr lang="en-US" sz="1600" baseline="-25000" dirty="0"/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2483064" y="3488799"/>
              <a:ext cx="1508369" cy="365428"/>
              <a:chOff x="2486980" y="1474241"/>
              <a:chExt cx="1508369" cy="365428"/>
            </a:xfrm>
          </p:grpSpPr>
          <p:sp>
            <p:nvSpPr>
              <p:cNvPr id="64" name="Rectangle 63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2716654" y="1474241"/>
                <a:ext cx="104269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W</a:t>
                </a:r>
                <a:r>
                  <a:rPr lang="en-GB" sz="1600" baseline="-250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2483062" y="3832466"/>
              <a:ext cx="1508369" cy="365428"/>
              <a:chOff x="2486980" y="1484441"/>
              <a:chExt cx="1508369" cy="365428"/>
            </a:xfrm>
          </p:grpSpPr>
          <p:sp>
            <p:nvSpPr>
              <p:cNvPr id="67" name="Rectangle 66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2716656" y="1484441"/>
                <a:ext cx="104269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W</a:t>
                </a:r>
                <a:r>
                  <a:rPr lang="en-GB" sz="1600" baseline="-250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0</a:t>
                </a:r>
                <a:endParaRPr lang="en-US" sz="1600" baseline="-25000" dirty="0"/>
              </a:p>
            </p:txBody>
          </p:sp>
        </p:grpSp>
      </p:grpSp>
      <p:sp>
        <p:nvSpPr>
          <p:cNvPr id="69" name="Rectangle 68"/>
          <p:cNvSpPr/>
          <p:nvPr/>
        </p:nvSpPr>
        <p:spPr>
          <a:xfrm>
            <a:off x="2271715" y="1229309"/>
            <a:ext cx="2398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i="1" dirty="0" smtClean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Warp Scheduler Queue</a:t>
            </a:r>
            <a:endParaRPr lang="en-GB" b="1" i="1" dirty="0">
              <a:solidFill>
                <a:schemeClr val="bg2">
                  <a:lumMod val="25000"/>
                </a:schemeClr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3542298" y="1726706"/>
            <a:ext cx="418441" cy="2337786"/>
            <a:chOff x="2483062" y="1468326"/>
            <a:chExt cx="1512287" cy="2729568"/>
          </a:xfrm>
        </p:grpSpPr>
        <p:grpSp>
          <p:nvGrpSpPr>
            <p:cNvPr id="72" name="Group 71"/>
            <p:cNvGrpSpPr/>
            <p:nvPr/>
          </p:nvGrpSpPr>
          <p:grpSpPr>
            <a:xfrm>
              <a:off x="2486980" y="1468326"/>
              <a:ext cx="1508369" cy="395291"/>
              <a:chOff x="2486980" y="1468326"/>
              <a:chExt cx="1508369" cy="395291"/>
            </a:xfrm>
          </p:grpSpPr>
          <p:sp>
            <p:nvSpPr>
              <p:cNvPr id="94" name="Rectangle 93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2751051" y="1468326"/>
                <a:ext cx="1038182" cy="3952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2486978" y="1807861"/>
              <a:ext cx="1508369" cy="395291"/>
              <a:chOff x="2486980" y="1474394"/>
              <a:chExt cx="1508369" cy="395291"/>
            </a:xfrm>
          </p:grpSpPr>
          <p:sp>
            <p:nvSpPr>
              <p:cNvPr id="92" name="Rectangle 91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2735811" y="1474394"/>
                <a:ext cx="1038182" cy="3952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74" name="Group 73"/>
            <p:cNvGrpSpPr/>
            <p:nvPr/>
          </p:nvGrpSpPr>
          <p:grpSpPr>
            <a:xfrm>
              <a:off x="2486978" y="2151374"/>
              <a:ext cx="1508369" cy="365428"/>
              <a:chOff x="2486980" y="1476626"/>
              <a:chExt cx="1508369" cy="365428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2717874" y="1476626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2486976" y="2485994"/>
              <a:ext cx="1508369" cy="365428"/>
              <a:chOff x="2486980" y="1477779"/>
              <a:chExt cx="1508369" cy="365428"/>
            </a:xfrm>
          </p:grpSpPr>
          <p:sp>
            <p:nvSpPr>
              <p:cNvPr id="88" name="Rectangle 87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2713974" y="1477779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76" name="Group 75"/>
            <p:cNvGrpSpPr/>
            <p:nvPr/>
          </p:nvGrpSpPr>
          <p:grpSpPr>
            <a:xfrm>
              <a:off x="2483066" y="2815953"/>
              <a:ext cx="1508369" cy="369331"/>
              <a:chOff x="2486980" y="1468328"/>
              <a:chExt cx="1508369" cy="369331"/>
            </a:xfrm>
          </p:grpSpPr>
          <p:sp>
            <p:nvSpPr>
              <p:cNvPr id="86" name="Rectangle 85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2715272" y="1468328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77" name="Group 76"/>
            <p:cNvGrpSpPr/>
            <p:nvPr/>
          </p:nvGrpSpPr>
          <p:grpSpPr>
            <a:xfrm>
              <a:off x="2483064" y="3149417"/>
              <a:ext cx="1508369" cy="369334"/>
              <a:chOff x="2486980" y="1468325"/>
              <a:chExt cx="1508369" cy="369334"/>
            </a:xfrm>
          </p:grpSpPr>
          <p:sp>
            <p:nvSpPr>
              <p:cNvPr id="84" name="Rectangle 83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2707671" y="1468325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78" name="Group 77"/>
            <p:cNvGrpSpPr/>
            <p:nvPr/>
          </p:nvGrpSpPr>
          <p:grpSpPr>
            <a:xfrm>
              <a:off x="2483064" y="3488799"/>
              <a:ext cx="1508369" cy="365428"/>
              <a:chOff x="2486980" y="1474241"/>
              <a:chExt cx="1508369" cy="365428"/>
            </a:xfrm>
          </p:grpSpPr>
          <p:sp>
            <p:nvSpPr>
              <p:cNvPr id="82" name="Rectangle 81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2701148" y="1474241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79" name="Group 78"/>
            <p:cNvGrpSpPr/>
            <p:nvPr/>
          </p:nvGrpSpPr>
          <p:grpSpPr>
            <a:xfrm>
              <a:off x="2483062" y="3832466"/>
              <a:ext cx="1508369" cy="365428"/>
              <a:chOff x="2486980" y="1484441"/>
              <a:chExt cx="1508369" cy="365428"/>
            </a:xfrm>
          </p:grpSpPr>
          <p:sp>
            <p:nvSpPr>
              <p:cNvPr id="80" name="Rectangle 79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2701151" y="1484441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</p:grpSp>
      <p:grpSp>
        <p:nvGrpSpPr>
          <p:cNvPr id="97" name="Group 96"/>
          <p:cNvGrpSpPr/>
          <p:nvPr/>
        </p:nvGrpSpPr>
        <p:grpSpPr>
          <a:xfrm>
            <a:off x="3956833" y="1726232"/>
            <a:ext cx="418440" cy="2338260"/>
            <a:chOff x="2483062" y="1468326"/>
            <a:chExt cx="1512287" cy="2729568"/>
          </a:xfrm>
        </p:grpSpPr>
        <p:grpSp>
          <p:nvGrpSpPr>
            <p:cNvPr id="98" name="Group 97"/>
            <p:cNvGrpSpPr/>
            <p:nvPr/>
          </p:nvGrpSpPr>
          <p:grpSpPr>
            <a:xfrm>
              <a:off x="2486980" y="1468326"/>
              <a:ext cx="1508369" cy="395211"/>
              <a:chOff x="2486980" y="1468326"/>
              <a:chExt cx="1508369" cy="395211"/>
            </a:xfrm>
          </p:grpSpPr>
          <p:sp>
            <p:nvSpPr>
              <p:cNvPr id="120" name="Rectangle 119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rgbClr val="F1C1B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2751055" y="1468326"/>
                <a:ext cx="1038186" cy="3952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99" name="Group 98"/>
            <p:cNvGrpSpPr/>
            <p:nvPr/>
          </p:nvGrpSpPr>
          <p:grpSpPr>
            <a:xfrm>
              <a:off x="2486978" y="1807861"/>
              <a:ext cx="1508369" cy="395211"/>
              <a:chOff x="2486980" y="1474394"/>
              <a:chExt cx="1508369" cy="395211"/>
            </a:xfrm>
          </p:grpSpPr>
          <p:sp>
            <p:nvSpPr>
              <p:cNvPr id="118" name="Rectangle 117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rgbClr val="F1C1B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2735818" y="1474394"/>
                <a:ext cx="1038186" cy="3952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00" name="Group 99"/>
            <p:cNvGrpSpPr/>
            <p:nvPr/>
          </p:nvGrpSpPr>
          <p:grpSpPr>
            <a:xfrm>
              <a:off x="2486978" y="2151374"/>
              <a:ext cx="1508369" cy="395211"/>
              <a:chOff x="2486980" y="1476626"/>
              <a:chExt cx="1508369" cy="395211"/>
            </a:xfrm>
          </p:grpSpPr>
          <p:sp>
            <p:nvSpPr>
              <p:cNvPr id="116" name="Rectangle 115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rgbClr val="F1C1B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2717874" y="1476626"/>
                <a:ext cx="1038182" cy="3952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01" name="Group 100"/>
            <p:cNvGrpSpPr/>
            <p:nvPr/>
          </p:nvGrpSpPr>
          <p:grpSpPr>
            <a:xfrm>
              <a:off x="2486976" y="2485994"/>
              <a:ext cx="1508369" cy="395211"/>
              <a:chOff x="2486980" y="1477779"/>
              <a:chExt cx="1508369" cy="395211"/>
            </a:xfrm>
          </p:grpSpPr>
          <p:sp>
            <p:nvSpPr>
              <p:cNvPr id="114" name="Rectangle 113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rgbClr val="F1C1B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2713975" y="1477779"/>
                <a:ext cx="1038182" cy="3952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02" name="Group 101"/>
            <p:cNvGrpSpPr/>
            <p:nvPr/>
          </p:nvGrpSpPr>
          <p:grpSpPr>
            <a:xfrm>
              <a:off x="2483066" y="2815953"/>
              <a:ext cx="1508369" cy="395211"/>
              <a:chOff x="2486980" y="1468328"/>
              <a:chExt cx="1508369" cy="395211"/>
            </a:xfrm>
          </p:grpSpPr>
          <p:sp>
            <p:nvSpPr>
              <p:cNvPr id="112" name="Rectangle 111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rgbClr val="F1C1B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2715272" y="1468328"/>
                <a:ext cx="1038186" cy="3952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03" name="Group 102"/>
            <p:cNvGrpSpPr/>
            <p:nvPr/>
          </p:nvGrpSpPr>
          <p:grpSpPr>
            <a:xfrm>
              <a:off x="2483064" y="3149417"/>
              <a:ext cx="1508369" cy="369334"/>
              <a:chOff x="2486980" y="1468325"/>
              <a:chExt cx="1508369" cy="369334"/>
            </a:xfrm>
          </p:grpSpPr>
          <p:sp>
            <p:nvSpPr>
              <p:cNvPr id="110" name="Rectangle 109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rgbClr val="F1C1B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2707675" y="1468325"/>
                <a:ext cx="1038182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04" name="Group 103"/>
            <p:cNvGrpSpPr/>
            <p:nvPr/>
          </p:nvGrpSpPr>
          <p:grpSpPr>
            <a:xfrm>
              <a:off x="2483064" y="3488799"/>
              <a:ext cx="1508369" cy="365428"/>
              <a:chOff x="2486980" y="1474241"/>
              <a:chExt cx="1508369" cy="365428"/>
            </a:xfrm>
          </p:grpSpPr>
          <p:sp>
            <p:nvSpPr>
              <p:cNvPr id="108" name="Rectangle 107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rgbClr val="F1C1B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2701152" y="1474241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05" name="Group 104"/>
            <p:cNvGrpSpPr/>
            <p:nvPr/>
          </p:nvGrpSpPr>
          <p:grpSpPr>
            <a:xfrm>
              <a:off x="2483062" y="3832466"/>
              <a:ext cx="1508369" cy="365428"/>
              <a:chOff x="2486980" y="1484441"/>
              <a:chExt cx="1508369" cy="365428"/>
            </a:xfrm>
          </p:grpSpPr>
          <p:sp>
            <p:nvSpPr>
              <p:cNvPr id="106" name="Rectangle 105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rgbClr val="F1C1B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2701151" y="1484441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</p:grpSp>
      <p:sp>
        <p:nvSpPr>
          <p:cNvPr id="122" name="Rectangle 121"/>
          <p:cNvSpPr/>
          <p:nvPr/>
        </p:nvSpPr>
        <p:spPr>
          <a:xfrm>
            <a:off x="2573572" y="4065190"/>
            <a:ext cx="8414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400" b="1" i="1" dirty="0" smtClean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Warp-ID</a:t>
            </a:r>
          </a:p>
          <a:p>
            <a:pPr algn="ctr"/>
            <a:r>
              <a:rPr lang="en-GB" sz="1400" dirty="0" smtClean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bits</a:t>
            </a:r>
            <a:endParaRPr lang="en-GB" sz="1400" dirty="0">
              <a:solidFill>
                <a:schemeClr val="bg2">
                  <a:lumMod val="25000"/>
                </a:schemeClr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3356366" y="4065950"/>
            <a:ext cx="7206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i="1" dirty="0" smtClean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Vital</a:t>
            </a:r>
            <a:r>
              <a:rPr lang="en-GB" sz="1400" dirty="0" smtClean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 bit</a:t>
            </a:r>
            <a:endParaRPr lang="en-GB" sz="1400" dirty="0">
              <a:solidFill>
                <a:schemeClr val="bg2">
                  <a:lumMod val="25000"/>
                </a:schemeClr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3870614" y="4067452"/>
            <a:ext cx="7206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i="1" dirty="0" smtClean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Pollute</a:t>
            </a:r>
            <a:r>
              <a:rPr lang="en-GB" sz="1400" dirty="0" smtClean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 bit</a:t>
            </a:r>
            <a:endParaRPr lang="en-GB" sz="1400" dirty="0">
              <a:solidFill>
                <a:schemeClr val="bg2">
                  <a:lumMod val="25000"/>
                </a:schemeClr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127" name="Rectangle 126"/>
          <p:cNvSpPr/>
          <p:nvPr/>
        </p:nvSpPr>
        <p:spPr>
          <a:xfrm rot="19983030">
            <a:off x="1997368" y="3848365"/>
            <a:ext cx="58702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i="1" dirty="0">
                <a:solidFill>
                  <a:srgbClr val="F2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Oldest</a:t>
            </a:r>
            <a:endParaRPr lang="en-US" sz="1200" b="1" i="1" dirty="0">
              <a:solidFill>
                <a:srgbClr val="F2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128" name="Rectangle 127"/>
          <p:cNvSpPr/>
          <p:nvPr/>
        </p:nvSpPr>
        <p:spPr>
          <a:xfrm rot="19748395">
            <a:off x="2006761" y="1869775"/>
            <a:ext cx="5709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i="1" dirty="0" smtClean="0">
                <a:solidFill>
                  <a:srgbClr val="F2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Latest</a:t>
            </a:r>
            <a:endParaRPr lang="en-US" sz="1200" dirty="0">
              <a:solidFill>
                <a:srgbClr val="F20000"/>
              </a:solidFill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2526975" y="1726232"/>
            <a:ext cx="1000497" cy="2338260"/>
            <a:chOff x="2483062" y="1468326"/>
            <a:chExt cx="1512287" cy="2729568"/>
          </a:xfrm>
        </p:grpSpPr>
        <p:grpSp>
          <p:nvGrpSpPr>
            <p:cNvPr id="135" name="Group 134"/>
            <p:cNvGrpSpPr/>
            <p:nvPr/>
          </p:nvGrpSpPr>
          <p:grpSpPr>
            <a:xfrm>
              <a:off x="2486980" y="1468326"/>
              <a:ext cx="1508369" cy="395211"/>
              <a:chOff x="2486980" y="1468326"/>
              <a:chExt cx="1508369" cy="395211"/>
            </a:xfrm>
          </p:grpSpPr>
          <p:sp>
            <p:nvSpPr>
              <p:cNvPr id="157" name="Rectangle 156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pattFill prst="lgCheck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58" name="Rectangle 157"/>
              <p:cNvSpPr/>
              <p:nvPr/>
            </p:nvSpPr>
            <p:spPr>
              <a:xfrm>
                <a:off x="2626691" y="1468326"/>
                <a:ext cx="1228943" cy="3952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bg2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W</a:t>
                </a:r>
                <a:r>
                  <a:rPr lang="en-GB" sz="1600" baseline="-25000" dirty="0" smtClean="0">
                    <a:solidFill>
                      <a:schemeClr val="bg2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MAX-1</a:t>
                </a:r>
                <a:endParaRPr lang="en-US" sz="1600" baseline="-250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136" name="Group 135"/>
            <p:cNvGrpSpPr/>
            <p:nvPr/>
          </p:nvGrpSpPr>
          <p:grpSpPr>
            <a:xfrm>
              <a:off x="2486978" y="1807861"/>
              <a:ext cx="1508369" cy="395211"/>
              <a:chOff x="2486980" y="1474394"/>
              <a:chExt cx="1508369" cy="395211"/>
            </a:xfrm>
          </p:grpSpPr>
          <p:sp>
            <p:nvSpPr>
              <p:cNvPr id="155" name="Rectangle 154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pattFill prst="lgCheck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56" name="Rectangle 155"/>
              <p:cNvSpPr/>
              <p:nvPr/>
            </p:nvSpPr>
            <p:spPr>
              <a:xfrm>
                <a:off x="2945973" y="1474394"/>
                <a:ext cx="589272" cy="3952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mr-IN" sz="1600" dirty="0" smtClean="0">
                    <a:solidFill>
                      <a:schemeClr val="bg2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…</a:t>
                </a:r>
                <a:endParaRPr lang="en-US" sz="1600" baseline="-250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137" name="Group 136"/>
            <p:cNvGrpSpPr/>
            <p:nvPr/>
          </p:nvGrpSpPr>
          <p:grpSpPr>
            <a:xfrm>
              <a:off x="2486978" y="2151374"/>
              <a:ext cx="1508369" cy="365428"/>
              <a:chOff x="2486980" y="1476626"/>
              <a:chExt cx="1508369" cy="365428"/>
            </a:xfrm>
          </p:grpSpPr>
          <p:sp>
            <p:nvSpPr>
              <p:cNvPr id="153" name="Rectangle 152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54" name="Rectangle 153"/>
              <p:cNvSpPr/>
              <p:nvPr/>
            </p:nvSpPr>
            <p:spPr>
              <a:xfrm>
                <a:off x="2786486" y="1476626"/>
                <a:ext cx="908253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mr-IN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…</a:t>
                </a:r>
                <a:endParaRPr lang="en-US" sz="1600" baseline="-25000" dirty="0"/>
              </a:p>
            </p:txBody>
          </p:sp>
        </p:grpSp>
        <p:grpSp>
          <p:nvGrpSpPr>
            <p:cNvPr id="138" name="Group 137"/>
            <p:cNvGrpSpPr/>
            <p:nvPr/>
          </p:nvGrpSpPr>
          <p:grpSpPr>
            <a:xfrm>
              <a:off x="2486976" y="2485994"/>
              <a:ext cx="1508369" cy="365428"/>
              <a:chOff x="2486980" y="1477779"/>
              <a:chExt cx="1508369" cy="365428"/>
            </a:xfrm>
          </p:grpSpPr>
          <p:sp>
            <p:nvSpPr>
              <p:cNvPr id="151" name="Rectangle 150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2782576" y="1477779"/>
                <a:ext cx="908253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mr-IN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…</a:t>
                </a:r>
                <a:endParaRPr lang="en-US" sz="1600" baseline="-25000" dirty="0"/>
              </a:p>
            </p:txBody>
          </p:sp>
        </p:grpSp>
        <p:grpSp>
          <p:nvGrpSpPr>
            <p:cNvPr id="139" name="Group 138"/>
            <p:cNvGrpSpPr/>
            <p:nvPr/>
          </p:nvGrpSpPr>
          <p:grpSpPr>
            <a:xfrm>
              <a:off x="2483066" y="2815953"/>
              <a:ext cx="1508369" cy="369331"/>
              <a:chOff x="2486980" y="1468328"/>
              <a:chExt cx="1508369" cy="369331"/>
            </a:xfrm>
          </p:grpSpPr>
          <p:sp>
            <p:nvSpPr>
              <p:cNvPr id="149" name="Rectangle 148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2783874" y="1468328"/>
                <a:ext cx="908253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mr-IN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…</a:t>
                </a:r>
                <a:endParaRPr lang="en-US" sz="1600" baseline="-25000" dirty="0"/>
              </a:p>
            </p:txBody>
          </p:sp>
        </p:grpSp>
        <p:grpSp>
          <p:nvGrpSpPr>
            <p:cNvPr id="140" name="Group 139"/>
            <p:cNvGrpSpPr/>
            <p:nvPr/>
          </p:nvGrpSpPr>
          <p:grpSpPr>
            <a:xfrm>
              <a:off x="2483064" y="3149417"/>
              <a:ext cx="1508369" cy="369334"/>
              <a:chOff x="2486980" y="1468325"/>
              <a:chExt cx="1508369" cy="369334"/>
            </a:xfrm>
          </p:grpSpPr>
          <p:sp>
            <p:nvSpPr>
              <p:cNvPr id="147" name="Rectangle 146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2723175" y="1468325"/>
                <a:ext cx="104269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W</a:t>
                </a:r>
                <a:r>
                  <a:rPr lang="en-GB" sz="1600" baseline="-250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2</a:t>
                </a:r>
                <a:endParaRPr lang="en-US" sz="1600" baseline="-25000" dirty="0"/>
              </a:p>
            </p:txBody>
          </p:sp>
        </p:grpSp>
        <p:grpSp>
          <p:nvGrpSpPr>
            <p:cNvPr id="141" name="Group 140"/>
            <p:cNvGrpSpPr/>
            <p:nvPr/>
          </p:nvGrpSpPr>
          <p:grpSpPr>
            <a:xfrm>
              <a:off x="2483064" y="3488799"/>
              <a:ext cx="1508369" cy="365428"/>
              <a:chOff x="2486980" y="1474241"/>
              <a:chExt cx="1508369" cy="365428"/>
            </a:xfrm>
          </p:grpSpPr>
          <p:sp>
            <p:nvSpPr>
              <p:cNvPr id="145" name="Rectangle 144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46" name="Rectangle 145"/>
              <p:cNvSpPr/>
              <p:nvPr/>
            </p:nvSpPr>
            <p:spPr>
              <a:xfrm>
                <a:off x="2716654" y="1474241"/>
                <a:ext cx="104269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W</a:t>
                </a:r>
                <a:r>
                  <a:rPr lang="en-GB" sz="1600" baseline="-250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42" name="Group 141"/>
            <p:cNvGrpSpPr/>
            <p:nvPr/>
          </p:nvGrpSpPr>
          <p:grpSpPr>
            <a:xfrm>
              <a:off x="2483062" y="3832466"/>
              <a:ext cx="1508369" cy="365428"/>
              <a:chOff x="2486980" y="1484441"/>
              <a:chExt cx="1508369" cy="365428"/>
            </a:xfrm>
          </p:grpSpPr>
          <p:sp>
            <p:nvSpPr>
              <p:cNvPr id="143" name="Rectangle 142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44" name="Rectangle 143"/>
              <p:cNvSpPr/>
              <p:nvPr/>
            </p:nvSpPr>
            <p:spPr>
              <a:xfrm>
                <a:off x="2716656" y="1484441"/>
                <a:ext cx="104269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W</a:t>
                </a:r>
                <a:r>
                  <a:rPr lang="en-GB" sz="1600" baseline="-250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0</a:t>
                </a:r>
                <a:endParaRPr lang="en-US" sz="1600" baseline="-25000" dirty="0"/>
              </a:p>
            </p:txBody>
          </p:sp>
        </p:grpSp>
      </p:grpSp>
      <p:grpSp>
        <p:nvGrpSpPr>
          <p:cNvPr id="184" name="Group 183"/>
          <p:cNvGrpSpPr/>
          <p:nvPr/>
        </p:nvGrpSpPr>
        <p:grpSpPr>
          <a:xfrm>
            <a:off x="3542400" y="1728000"/>
            <a:ext cx="418441" cy="2337786"/>
            <a:chOff x="2483062" y="1468326"/>
            <a:chExt cx="1512287" cy="2729568"/>
          </a:xfrm>
        </p:grpSpPr>
        <p:grpSp>
          <p:nvGrpSpPr>
            <p:cNvPr id="185" name="Group 184"/>
            <p:cNvGrpSpPr/>
            <p:nvPr/>
          </p:nvGrpSpPr>
          <p:grpSpPr>
            <a:xfrm>
              <a:off x="2486980" y="1468326"/>
              <a:ext cx="1508369" cy="369333"/>
              <a:chOff x="2486980" y="1468326"/>
              <a:chExt cx="1508369" cy="369333"/>
            </a:xfrm>
          </p:grpSpPr>
          <p:sp>
            <p:nvSpPr>
              <p:cNvPr id="207" name="Rectangle 206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pattFill prst="pct25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2751055" y="1468326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0</a:t>
                </a:r>
                <a:endParaRPr lang="en-US" sz="1600" baseline="-25000" dirty="0"/>
              </a:p>
            </p:txBody>
          </p:sp>
        </p:grpSp>
        <p:grpSp>
          <p:nvGrpSpPr>
            <p:cNvPr id="186" name="Group 185"/>
            <p:cNvGrpSpPr/>
            <p:nvPr/>
          </p:nvGrpSpPr>
          <p:grpSpPr>
            <a:xfrm>
              <a:off x="2486978" y="1807861"/>
              <a:ext cx="1508369" cy="365428"/>
              <a:chOff x="2486980" y="1474394"/>
              <a:chExt cx="1508369" cy="365428"/>
            </a:xfrm>
          </p:grpSpPr>
          <p:sp>
            <p:nvSpPr>
              <p:cNvPr id="205" name="Rectangle 204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pattFill prst="pct25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206" name="Rectangle 205"/>
              <p:cNvSpPr/>
              <p:nvPr/>
            </p:nvSpPr>
            <p:spPr>
              <a:xfrm>
                <a:off x="2735814" y="1474394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0</a:t>
                </a:r>
                <a:endParaRPr lang="en-US" sz="1600" baseline="-25000" dirty="0"/>
              </a:p>
            </p:txBody>
          </p:sp>
        </p:grpSp>
        <p:grpSp>
          <p:nvGrpSpPr>
            <p:cNvPr id="187" name="Group 186"/>
            <p:cNvGrpSpPr/>
            <p:nvPr/>
          </p:nvGrpSpPr>
          <p:grpSpPr>
            <a:xfrm>
              <a:off x="2486978" y="2151374"/>
              <a:ext cx="1508369" cy="365428"/>
              <a:chOff x="2486980" y="1476626"/>
              <a:chExt cx="1508369" cy="365428"/>
            </a:xfrm>
          </p:grpSpPr>
          <p:sp>
            <p:nvSpPr>
              <p:cNvPr id="203" name="Rectangle 202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204" name="Rectangle 203"/>
              <p:cNvSpPr/>
              <p:nvPr/>
            </p:nvSpPr>
            <p:spPr>
              <a:xfrm>
                <a:off x="2717874" y="1476626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88" name="Group 187"/>
            <p:cNvGrpSpPr/>
            <p:nvPr/>
          </p:nvGrpSpPr>
          <p:grpSpPr>
            <a:xfrm>
              <a:off x="2486976" y="2485994"/>
              <a:ext cx="1508369" cy="365428"/>
              <a:chOff x="2486980" y="1477779"/>
              <a:chExt cx="1508369" cy="365428"/>
            </a:xfrm>
          </p:grpSpPr>
          <p:sp>
            <p:nvSpPr>
              <p:cNvPr id="201" name="Rectangle 200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2713974" y="1477779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89" name="Group 188"/>
            <p:cNvGrpSpPr/>
            <p:nvPr/>
          </p:nvGrpSpPr>
          <p:grpSpPr>
            <a:xfrm>
              <a:off x="2483066" y="2815953"/>
              <a:ext cx="1508369" cy="369331"/>
              <a:chOff x="2486980" y="1468328"/>
              <a:chExt cx="1508369" cy="369331"/>
            </a:xfrm>
          </p:grpSpPr>
          <p:sp>
            <p:nvSpPr>
              <p:cNvPr id="199" name="Rectangle 198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200" name="Rectangle 199"/>
              <p:cNvSpPr/>
              <p:nvPr/>
            </p:nvSpPr>
            <p:spPr>
              <a:xfrm>
                <a:off x="2715272" y="1468328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90" name="Group 189"/>
            <p:cNvGrpSpPr/>
            <p:nvPr/>
          </p:nvGrpSpPr>
          <p:grpSpPr>
            <a:xfrm>
              <a:off x="2483064" y="3149417"/>
              <a:ext cx="1508369" cy="369334"/>
              <a:chOff x="2486980" y="1468325"/>
              <a:chExt cx="1508369" cy="369334"/>
            </a:xfrm>
          </p:grpSpPr>
          <p:sp>
            <p:nvSpPr>
              <p:cNvPr id="197" name="Rectangle 196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98" name="Rectangle 197"/>
              <p:cNvSpPr/>
              <p:nvPr/>
            </p:nvSpPr>
            <p:spPr>
              <a:xfrm>
                <a:off x="2707671" y="1468325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91" name="Group 190"/>
            <p:cNvGrpSpPr/>
            <p:nvPr/>
          </p:nvGrpSpPr>
          <p:grpSpPr>
            <a:xfrm>
              <a:off x="2483064" y="3488799"/>
              <a:ext cx="1508369" cy="365428"/>
              <a:chOff x="2486980" y="1474241"/>
              <a:chExt cx="1508369" cy="365428"/>
            </a:xfrm>
          </p:grpSpPr>
          <p:sp>
            <p:nvSpPr>
              <p:cNvPr id="195" name="Rectangle 194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96" name="Rectangle 195"/>
              <p:cNvSpPr/>
              <p:nvPr/>
            </p:nvSpPr>
            <p:spPr>
              <a:xfrm>
                <a:off x="2701148" y="1474241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92" name="Group 191"/>
            <p:cNvGrpSpPr/>
            <p:nvPr/>
          </p:nvGrpSpPr>
          <p:grpSpPr>
            <a:xfrm>
              <a:off x="2483062" y="3832466"/>
              <a:ext cx="1508369" cy="365428"/>
              <a:chOff x="2486980" y="1484441"/>
              <a:chExt cx="1508369" cy="365428"/>
            </a:xfrm>
          </p:grpSpPr>
          <p:sp>
            <p:nvSpPr>
              <p:cNvPr id="193" name="Rectangle 192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2701151" y="1484441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4691866" y="2948938"/>
            <a:ext cx="2003207" cy="1120895"/>
            <a:chOff x="4691866" y="2948938"/>
            <a:chExt cx="2003207" cy="1120895"/>
          </a:xfrm>
        </p:grpSpPr>
        <p:grpSp>
          <p:nvGrpSpPr>
            <p:cNvPr id="126" name="Group 125"/>
            <p:cNvGrpSpPr/>
            <p:nvPr/>
          </p:nvGrpSpPr>
          <p:grpSpPr>
            <a:xfrm>
              <a:off x="4691866" y="3194723"/>
              <a:ext cx="388679" cy="875110"/>
              <a:chOff x="4691866" y="3194723"/>
              <a:chExt cx="388679" cy="875110"/>
            </a:xfrm>
          </p:grpSpPr>
          <p:cxnSp>
            <p:nvCxnSpPr>
              <p:cNvPr id="130" name="Straight Arrow Connector 129"/>
              <p:cNvCxnSpPr/>
              <p:nvPr/>
            </p:nvCxnSpPr>
            <p:spPr>
              <a:xfrm flipV="1">
                <a:off x="4894375" y="3194723"/>
                <a:ext cx="1192" cy="869769"/>
              </a:xfrm>
              <a:prstGeom prst="straightConnector1">
                <a:avLst/>
              </a:prstGeom>
              <a:ln w="31750">
                <a:solidFill>
                  <a:schemeClr val="tx1">
                    <a:lumMod val="75000"/>
                    <a:lumOff val="2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Arrow Connector 130"/>
              <p:cNvCxnSpPr/>
              <p:nvPr/>
            </p:nvCxnSpPr>
            <p:spPr>
              <a:xfrm>
                <a:off x="4691866" y="4064492"/>
                <a:ext cx="388679" cy="5341"/>
              </a:xfrm>
              <a:prstGeom prst="straightConnector1">
                <a:avLst/>
              </a:prstGeom>
              <a:ln w="31750">
                <a:solidFill>
                  <a:schemeClr val="tx1">
                    <a:lumMod val="75000"/>
                    <a:lumOff val="25000"/>
                  </a:schemeClr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" name="Rectangle 1"/>
            <p:cNvSpPr/>
            <p:nvPr/>
          </p:nvSpPr>
          <p:spPr>
            <a:xfrm>
              <a:off x="4965112" y="2948938"/>
              <a:ext cx="1729961" cy="10772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2800" b="1" i="1" dirty="0" smtClean="0">
                  <a:solidFill>
                    <a:srgbClr val="FF00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p</a:t>
              </a:r>
              <a:endParaRPr lang="en-GB" b="1" i="1" dirty="0" smtClean="0">
                <a:solidFill>
                  <a:srgbClr val="FF0000"/>
                </a:solidFill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  <a:p>
              <a:r>
                <a:rPr lang="en-GB" dirty="0" smtClean="0">
                  <a:solidFill>
                    <a:schemeClr val="accent4">
                      <a:lumMod val="50000"/>
                    </a:schemeClr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Cache-polluting </a:t>
              </a:r>
            </a:p>
            <a:p>
              <a:pPr algn="ctr"/>
              <a:r>
                <a:rPr lang="en-GB" dirty="0">
                  <a:solidFill>
                    <a:schemeClr val="accent4">
                      <a:lumMod val="50000"/>
                    </a:schemeClr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w</a:t>
              </a:r>
              <a:r>
                <a:rPr lang="en-GB" dirty="0" smtClean="0">
                  <a:solidFill>
                    <a:schemeClr val="accent4">
                      <a:lumMod val="50000"/>
                    </a:schemeClr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arps</a:t>
              </a:r>
              <a:endParaRPr lang="en-US" dirty="0"/>
            </a:p>
          </p:txBody>
        </p:sp>
      </p:grpSp>
      <p:grpSp>
        <p:nvGrpSpPr>
          <p:cNvPr id="165" name="Group 164"/>
          <p:cNvGrpSpPr/>
          <p:nvPr/>
        </p:nvGrpSpPr>
        <p:grpSpPr>
          <a:xfrm>
            <a:off x="3956834" y="1726232"/>
            <a:ext cx="418441" cy="2338260"/>
            <a:chOff x="2483062" y="1468326"/>
            <a:chExt cx="1512287" cy="2729568"/>
          </a:xfrm>
        </p:grpSpPr>
        <p:grpSp>
          <p:nvGrpSpPr>
            <p:cNvPr id="166" name="Group 165"/>
            <p:cNvGrpSpPr/>
            <p:nvPr/>
          </p:nvGrpSpPr>
          <p:grpSpPr>
            <a:xfrm>
              <a:off x="2486980" y="1468326"/>
              <a:ext cx="1508369" cy="369333"/>
              <a:chOff x="2486980" y="1468326"/>
              <a:chExt cx="1508369" cy="369333"/>
            </a:xfrm>
          </p:grpSpPr>
          <p:sp>
            <p:nvSpPr>
              <p:cNvPr id="213" name="Rectangle 212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pattFill prst="pct25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214" name="Rectangle 213"/>
              <p:cNvSpPr/>
              <p:nvPr/>
            </p:nvSpPr>
            <p:spPr>
              <a:xfrm>
                <a:off x="2751055" y="1468326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0</a:t>
                </a:r>
                <a:endParaRPr lang="en-US" sz="1600" baseline="-25000" dirty="0"/>
              </a:p>
            </p:txBody>
          </p:sp>
        </p:grpSp>
        <p:grpSp>
          <p:nvGrpSpPr>
            <p:cNvPr id="167" name="Group 166"/>
            <p:cNvGrpSpPr/>
            <p:nvPr/>
          </p:nvGrpSpPr>
          <p:grpSpPr>
            <a:xfrm>
              <a:off x="2486978" y="1807861"/>
              <a:ext cx="1508369" cy="365428"/>
              <a:chOff x="2486980" y="1474394"/>
              <a:chExt cx="1508369" cy="365428"/>
            </a:xfrm>
          </p:grpSpPr>
          <p:sp>
            <p:nvSpPr>
              <p:cNvPr id="211" name="Rectangle 210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pattFill prst="pct25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212" name="Rectangle 211"/>
              <p:cNvSpPr/>
              <p:nvPr/>
            </p:nvSpPr>
            <p:spPr>
              <a:xfrm>
                <a:off x="2735814" y="1474394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0</a:t>
                </a:r>
                <a:endParaRPr lang="en-US" sz="1600" baseline="-25000" dirty="0"/>
              </a:p>
            </p:txBody>
          </p:sp>
        </p:grpSp>
        <p:grpSp>
          <p:nvGrpSpPr>
            <p:cNvPr id="168" name="Group 167"/>
            <p:cNvGrpSpPr/>
            <p:nvPr/>
          </p:nvGrpSpPr>
          <p:grpSpPr>
            <a:xfrm>
              <a:off x="2486978" y="2151374"/>
              <a:ext cx="1508369" cy="365428"/>
              <a:chOff x="2486980" y="1476626"/>
              <a:chExt cx="1508369" cy="365428"/>
            </a:xfrm>
          </p:grpSpPr>
          <p:sp>
            <p:nvSpPr>
              <p:cNvPr id="209" name="Rectangle 208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pattFill prst="pct25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210" name="Rectangle 209"/>
              <p:cNvSpPr/>
              <p:nvPr/>
            </p:nvSpPr>
            <p:spPr>
              <a:xfrm>
                <a:off x="2717874" y="1476626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0</a:t>
                </a:r>
                <a:endParaRPr lang="en-US" sz="1600" baseline="-25000" dirty="0"/>
              </a:p>
            </p:txBody>
          </p:sp>
        </p:grpSp>
        <p:grpSp>
          <p:nvGrpSpPr>
            <p:cNvPr id="169" name="Group 168"/>
            <p:cNvGrpSpPr/>
            <p:nvPr/>
          </p:nvGrpSpPr>
          <p:grpSpPr>
            <a:xfrm>
              <a:off x="2486976" y="2485994"/>
              <a:ext cx="1508369" cy="365428"/>
              <a:chOff x="2486980" y="1477779"/>
              <a:chExt cx="1508369" cy="365428"/>
            </a:xfrm>
          </p:grpSpPr>
          <p:sp>
            <p:nvSpPr>
              <p:cNvPr id="182" name="Rectangle 181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pattFill prst="pct25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83" name="Rectangle 182"/>
              <p:cNvSpPr/>
              <p:nvPr/>
            </p:nvSpPr>
            <p:spPr>
              <a:xfrm>
                <a:off x="2713974" y="1477779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0</a:t>
                </a:r>
                <a:endParaRPr lang="en-US" sz="1600" baseline="-25000" dirty="0"/>
              </a:p>
            </p:txBody>
          </p:sp>
        </p:grpSp>
        <p:grpSp>
          <p:nvGrpSpPr>
            <p:cNvPr id="170" name="Group 169"/>
            <p:cNvGrpSpPr/>
            <p:nvPr/>
          </p:nvGrpSpPr>
          <p:grpSpPr>
            <a:xfrm>
              <a:off x="2483066" y="2815953"/>
              <a:ext cx="1508369" cy="369331"/>
              <a:chOff x="2486980" y="1468328"/>
              <a:chExt cx="1508369" cy="369331"/>
            </a:xfrm>
          </p:grpSpPr>
          <p:sp>
            <p:nvSpPr>
              <p:cNvPr id="180" name="Rectangle 179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pattFill prst="pct25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81" name="Rectangle 180"/>
              <p:cNvSpPr/>
              <p:nvPr/>
            </p:nvSpPr>
            <p:spPr>
              <a:xfrm>
                <a:off x="2715272" y="1468328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0</a:t>
                </a:r>
                <a:endParaRPr lang="en-US" sz="1600" baseline="-25000" dirty="0"/>
              </a:p>
            </p:txBody>
          </p:sp>
        </p:grpSp>
        <p:grpSp>
          <p:nvGrpSpPr>
            <p:cNvPr id="171" name="Group 170"/>
            <p:cNvGrpSpPr/>
            <p:nvPr/>
          </p:nvGrpSpPr>
          <p:grpSpPr>
            <a:xfrm>
              <a:off x="2483064" y="3149417"/>
              <a:ext cx="1508369" cy="369334"/>
              <a:chOff x="2486980" y="1468325"/>
              <a:chExt cx="1508369" cy="369334"/>
            </a:xfrm>
          </p:grpSpPr>
          <p:sp>
            <p:nvSpPr>
              <p:cNvPr id="178" name="Rectangle 177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rgbClr val="F1C1B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79" name="Rectangle 178"/>
              <p:cNvSpPr/>
              <p:nvPr/>
            </p:nvSpPr>
            <p:spPr>
              <a:xfrm>
                <a:off x="2707671" y="1468325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72" name="Group 171"/>
            <p:cNvGrpSpPr/>
            <p:nvPr/>
          </p:nvGrpSpPr>
          <p:grpSpPr>
            <a:xfrm>
              <a:off x="2483064" y="3488799"/>
              <a:ext cx="1508369" cy="365428"/>
              <a:chOff x="2486980" y="1474241"/>
              <a:chExt cx="1508369" cy="365428"/>
            </a:xfrm>
          </p:grpSpPr>
          <p:sp>
            <p:nvSpPr>
              <p:cNvPr id="176" name="Rectangle 175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rgbClr val="F1C1B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77" name="Rectangle 176"/>
              <p:cNvSpPr/>
              <p:nvPr/>
            </p:nvSpPr>
            <p:spPr>
              <a:xfrm>
                <a:off x="2701148" y="1474241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73" name="Group 172"/>
            <p:cNvGrpSpPr/>
            <p:nvPr/>
          </p:nvGrpSpPr>
          <p:grpSpPr>
            <a:xfrm>
              <a:off x="2483062" y="3832466"/>
              <a:ext cx="1508369" cy="365428"/>
              <a:chOff x="2486980" y="1484441"/>
              <a:chExt cx="1508369" cy="365428"/>
            </a:xfrm>
          </p:grpSpPr>
          <p:sp>
            <p:nvSpPr>
              <p:cNvPr id="174" name="Rectangle 173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rgbClr val="F1C1B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75" name="Rectangle 174"/>
              <p:cNvSpPr/>
              <p:nvPr/>
            </p:nvSpPr>
            <p:spPr>
              <a:xfrm>
                <a:off x="2701151" y="1484441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</p:grpSp>
      <p:cxnSp>
        <p:nvCxnSpPr>
          <p:cNvPr id="129" name="Straight Arrow Connector 128"/>
          <p:cNvCxnSpPr/>
          <p:nvPr/>
        </p:nvCxnSpPr>
        <p:spPr>
          <a:xfrm flipV="1">
            <a:off x="2155533" y="3189348"/>
            <a:ext cx="2925012" cy="7789"/>
          </a:xfrm>
          <a:prstGeom prst="straightConnector1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5" name="Picture 21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6" name="Rectangle 215"/>
          <p:cNvSpPr/>
          <p:nvPr/>
        </p:nvSpPr>
        <p:spPr>
          <a:xfrm>
            <a:off x="235461" y="1488800"/>
            <a:ext cx="12073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i="1" smtClean="0">
                <a:solidFill>
                  <a:srgbClr val="F2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Feature weights</a:t>
            </a:r>
            <a:endParaRPr lang="en-US" sz="1200" b="1" i="1" dirty="0">
              <a:solidFill>
                <a:srgbClr val="F2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grpSp>
        <p:nvGrpSpPr>
          <p:cNvPr id="217" name="Group 216"/>
          <p:cNvGrpSpPr/>
          <p:nvPr/>
        </p:nvGrpSpPr>
        <p:grpSpPr>
          <a:xfrm>
            <a:off x="0" y="4969565"/>
            <a:ext cx="4245997" cy="173935"/>
            <a:chOff x="0" y="4969565"/>
            <a:chExt cx="4245997" cy="173935"/>
          </a:xfrm>
        </p:grpSpPr>
        <p:sp>
          <p:nvSpPr>
            <p:cNvPr id="218" name="Pentagon 217"/>
            <p:cNvSpPr/>
            <p:nvPr/>
          </p:nvSpPr>
          <p:spPr>
            <a:xfrm>
              <a:off x="1110708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Warp Scheduler Architecture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219" name="Pentagon 218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i="1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Poise</a:t>
              </a:r>
              <a:endParaRPr lang="en-US" sz="1000" i="1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272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GPU Architecture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3</a:t>
            </a:fld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3171685" y="936000"/>
            <a:ext cx="3833414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Consequence of increasing TLP</a:t>
            </a:r>
            <a:endParaRPr lang="en-GB" sz="1600" b="1" dirty="0" smtClean="0">
              <a:solidFill>
                <a:srgbClr val="C0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285750" indent="-285750">
              <a:buFont typeface="Arial" charset="0"/>
              <a:buChar char="•"/>
            </a:pPr>
            <a:endParaRPr lang="en-GB" sz="1400" dirty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endParaRPr lang="en-GB" sz="14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Increasing TLP not always useful</a:t>
            </a: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endParaRPr lang="en-GB" sz="1600" dirty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Leads </a:t>
            </a:r>
            <a:r>
              <a:rPr lang="en-GB" sz="1600" dirty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to </a:t>
            </a: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cache thrashing</a:t>
            </a: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endParaRPr lang="en-GB" sz="16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Leads to </a:t>
            </a: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bandwidth</a:t>
            </a: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 </a:t>
            </a:r>
            <a:r>
              <a:rPr lang="en-GB" sz="1600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bottlenecks</a:t>
            </a: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endParaRPr lang="en-GB" sz="1600" dirty="0" smtClean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Results in high levels of congestion </a:t>
            </a: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endParaRPr lang="en-GB" sz="1600" dirty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Latencies tend to be very </a:t>
            </a: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high</a:t>
            </a: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!</a:t>
            </a:r>
          </a:p>
          <a:p>
            <a:pPr marL="285750" indent="-285750">
              <a:buClr>
                <a:srgbClr val="C00000"/>
              </a:buClr>
              <a:buFont typeface="Arial" charset="0"/>
              <a:buChar char="•"/>
            </a:pPr>
            <a:endParaRPr lang="en-GB" sz="1400" dirty="0">
              <a:solidFill>
                <a:srgbClr val="00206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algn="ctr">
              <a:buClr>
                <a:srgbClr val="C00000"/>
              </a:buClr>
            </a:pPr>
            <a:r>
              <a:rPr lang="en-GB" sz="1600" b="1" i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Can such high latencies be hidden?</a:t>
            </a:r>
            <a:endParaRPr lang="en-GB" sz="1600" b="1" i="1" dirty="0" smtClean="0">
              <a:solidFill>
                <a:srgbClr val="C0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82406" y="1108661"/>
            <a:ext cx="3050538" cy="3201011"/>
            <a:chOff x="82406" y="1108661"/>
            <a:chExt cx="3626656" cy="3401968"/>
          </a:xfrm>
        </p:grpSpPr>
        <p:sp>
          <p:nvSpPr>
            <p:cNvPr id="51" name="Rectangle 50"/>
            <p:cNvSpPr/>
            <p:nvPr/>
          </p:nvSpPr>
          <p:spPr>
            <a:xfrm>
              <a:off x="82406" y="3939733"/>
              <a:ext cx="3626656" cy="570896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DRAM</a:t>
              </a:r>
              <a:endParaRPr lang="en-GB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259670" y="1108661"/>
              <a:ext cx="3081649" cy="2848729"/>
              <a:chOff x="259670" y="1108661"/>
              <a:chExt cx="3081649" cy="2848729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395944" y="1108661"/>
                <a:ext cx="2905130" cy="590316"/>
                <a:chOff x="1354949" y="1108661"/>
                <a:chExt cx="2905130" cy="590316"/>
              </a:xfrm>
            </p:grpSpPr>
            <p:sp>
              <p:nvSpPr>
                <p:cNvPr id="25" name="Rectangle 24"/>
                <p:cNvSpPr/>
                <p:nvPr/>
              </p:nvSpPr>
              <p:spPr>
                <a:xfrm>
                  <a:off x="1354949" y="1108662"/>
                  <a:ext cx="685800" cy="581025"/>
                </a:xfrm>
                <a:prstGeom prst="rect">
                  <a:avLst/>
                </a:prstGeom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4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SM</a:t>
                  </a:r>
                  <a:endPara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0" name="Rectangle 29"/>
                <p:cNvSpPr/>
                <p:nvPr/>
              </p:nvSpPr>
              <p:spPr>
                <a:xfrm>
                  <a:off x="2464614" y="1108661"/>
                  <a:ext cx="685800" cy="581025"/>
                </a:xfrm>
                <a:prstGeom prst="rect">
                  <a:avLst/>
                </a:prstGeom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4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SM</a:t>
                  </a:r>
                  <a:endPara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>
                  <a:off x="3574279" y="1117952"/>
                  <a:ext cx="685800" cy="581025"/>
                </a:xfrm>
                <a:prstGeom prst="rect">
                  <a:avLst/>
                </a:prstGeom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4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SM</a:t>
                  </a:r>
                  <a:endPara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7" name="Rectangle 26"/>
              <p:cNvSpPr/>
              <p:nvPr/>
            </p:nvSpPr>
            <p:spPr>
              <a:xfrm>
                <a:off x="457373" y="2955540"/>
                <a:ext cx="2843701" cy="552893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L2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457373" y="2031383"/>
                <a:ext cx="577815" cy="467833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L1</a:t>
                </a: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1583448" y="2031382"/>
                <a:ext cx="577815" cy="467833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L1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2709523" y="2020821"/>
                <a:ext cx="577815" cy="467833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L1</a:t>
                </a: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259670" y="1665604"/>
                <a:ext cx="3081649" cy="363808"/>
                <a:chOff x="341446" y="1665604"/>
                <a:chExt cx="3081649" cy="363808"/>
              </a:xfrm>
            </p:grpSpPr>
            <p:grpSp>
              <p:nvGrpSpPr>
                <p:cNvPr id="2" name="Group 1"/>
                <p:cNvGrpSpPr/>
                <p:nvPr/>
              </p:nvGrpSpPr>
              <p:grpSpPr>
                <a:xfrm>
                  <a:off x="341446" y="1665604"/>
                  <a:ext cx="839838" cy="355147"/>
                  <a:chOff x="341446" y="1665604"/>
                  <a:chExt cx="839838" cy="355147"/>
                </a:xfrm>
              </p:grpSpPr>
              <p:pic>
                <p:nvPicPr>
                  <p:cNvPr id="38" name="Picture 37"/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389764" y="1669318"/>
                    <a:ext cx="791520" cy="351433"/>
                  </a:xfrm>
                  <a:prstGeom prst="rect">
                    <a:avLst/>
                  </a:prstGeom>
                </p:spPr>
              </p:pic>
              <p:pic>
                <p:nvPicPr>
                  <p:cNvPr id="53" name="Picture 52"/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341446" y="1665604"/>
                    <a:ext cx="791520" cy="351433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5" name="Group 4"/>
                <p:cNvGrpSpPr/>
                <p:nvPr/>
              </p:nvGrpSpPr>
              <p:grpSpPr>
                <a:xfrm>
                  <a:off x="1435361" y="1669885"/>
                  <a:ext cx="839838" cy="355147"/>
                  <a:chOff x="1435361" y="1669885"/>
                  <a:chExt cx="839838" cy="355147"/>
                </a:xfrm>
              </p:grpSpPr>
              <p:pic>
                <p:nvPicPr>
                  <p:cNvPr id="40" name="Picture 39"/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1483679" y="1673599"/>
                    <a:ext cx="791520" cy="351433"/>
                  </a:xfrm>
                  <a:prstGeom prst="rect">
                    <a:avLst/>
                  </a:prstGeom>
                </p:spPr>
              </p:pic>
              <p:pic>
                <p:nvPicPr>
                  <p:cNvPr id="54" name="Picture 53"/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1435361" y="1669885"/>
                    <a:ext cx="791520" cy="351433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6" name="Group 5"/>
                <p:cNvGrpSpPr/>
                <p:nvPr/>
              </p:nvGrpSpPr>
              <p:grpSpPr>
                <a:xfrm>
                  <a:off x="2583257" y="1674265"/>
                  <a:ext cx="839838" cy="355147"/>
                  <a:chOff x="2583257" y="1674265"/>
                  <a:chExt cx="839838" cy="355147"/>
                </a:xfrm>
              </p:grpSpPr>
              <p:pic>
                <p:nvPicPr>
                  <p:cNvPr id="42" name="Picture 41"/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2631575" y="1677979"/>
                    <a:ext cx="791520" cy="351433"/>
                  </a:xfrm>
                  <a:prstGeom prst="rect">
                    <a:avLst/>
                  </a:prstGeom>
                </p:spPr>
              </p:pic>
              <p:pic>
                <p:nvPicPr>
                  <p:cNvPr id="55" name="Picture 54"/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2583257" y="1674265"/>
                    <a:ext cx="791520" cy="351433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14" name="Group 13"/>
              <p:cNvGrpSpPr/>
              <p:nvPr/>
            </p:nvGrpSpPr>
            <p:grpSpPr>
              <a:xfrm>
                <a:off x="382847" y="2480942"/>
                <a:ext cx="2936687" cy="498477"/>
                <a:chOff x="464623" y="2480942"/>
                <a:chExt cx="2936687" cy="498477"/>
              </a:xfrm>
            </p:grpSpPr>
            <p:grpSp>
              <p:nvGrpSpPr>
                <p:cNvPr id="12" name="Group 11"/>
                <p:cNvGrpSpPr/>
                <p:nvPr/>
              </p:nvGrpSpPr>
              <p:grpSpPr>
                <a:xfrm>
                  <a:off x="464623" y="2488582"/>
                  <a:ext cx="646673" cy="488868"/>
                  <a:chOff x="464623" y="2488582"/>
                  <a:chExt cx="646673" cy="488868"/>
                </a:xfrm>
              </p:grpSpPr>
              <p:pic>
                <p:nvPicPr>
                  <p:cNvPr id="45" name="Picture 44"/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464623" y="2488582"/>
                    <a:ext cx="598349" cy="485148"/>
                  </a:xfrm>
                  <a:prstGeom prst="rect">
                    <a:avLst/>
                  </a:prstGeom>
                </p:spPr>
              </p:pic>
              <p:pic>
                <p:nvPicPr>
                  <p:cNvPr id="56" name="Picture 55"/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512947" y="2492302"/>
                    <a:ext cx="598349" cy="485148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11" name="Group 10"/>
                <p:cNvGrpSpPr/>
                <p:nvPr/>
              </p:nvGrpSpPr>
              <p:grpSpPr>
                <a:xfrm>
                  <a:off x="1594822" y="2490551"/>
                  <a:ext cx="646673" cy="488868"/>
                  <a:chOff x="1594822" y="2490551"/>
                  <a:chExt cx="646673" cy="488868"/>
                </a:xfrm>
              </p:grpSpPr>
              <p:pic>
                <p:nvPicPr>
                  <p:cNvPr id="46" name="Picture 45"/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1594822" y="2490551"/>
                    <a:ext cx="598349" cy="485148"/>
                  </a:xfrm>
                  <a:prstGeom prst="rect">
                    <a:avLst/>
                  </a:prstGeom>
                </p:spPr>
              </p:pic>
              <p:pic>
                <p:nvPicPr>
                  <p:cNvPr id="57" name="Picture 56"/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1643146" y="2494271"/>
                    <a:ext cx="598349" cy="485148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9" name="Group 8"/>
                <p:cNvGrpSpPr/>
                <p:nvPr/>
              </p:nvGrpSpPr>
              <p:grpSpPr>
                <a:xfrm>
                  <a:off x="2754637" y="2480942"/>
                  <a:ext cx="646673" cy="488868"/>
                  <a:chOff x="2754637" y="2480942"/>
                  <a:chExt cx="646673" cy="488868"/>
                </a:xfrm>
              </p:grpSpPr>
              <p:pic>
                <p:nvPicPr>
                  <p:cNvPr id="47" name="Picture 46"/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2754637" y="2480942"/>
                    <a:ext cx="598349" cy="485148"/>
                  </a:xfrm>
                  <a:prstGeom prst="rect">
                    <a:avLst/>
                  </a:prstGeom>
                </p:spPr>
              </p:pic>
              <p:pic>
                <p:nvPicPr>
                  <p:cNvPr id="58" name="Picture 57"/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2802961" y="2484662"/>
                    <a:ext cx="598349" cy="485148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13" name="Group 12"/>
              <p:cNvGrpSpPr/>
              <p:nvPr/>
            </p:nvGrpSpPr>
            <p:grpSpPr>
              <a:xfrm>
                <a:off x="1114841" y="3492842"/>
                <a:ext cx="1452966" cy="464548"/>
                <a:chOff x="1196617" y="3492842"/>
                <a:chExt cx="1452966" cy="464548"/>
              </a:xfrm>
            </p:grpSpPr>
            <p:pic>
              <p:nvPicPr>
                <p:cNvPr id="48" name="Picture 47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196617" y="3492842"/>
                  <a:ext cx="498624" cy="450449"/>
                </a:xfrm>
                <a:prstGeom prst="rect">
                  <a:avLst/>
                </a:prstGeom>
              </p:spPr>
            </p:pic>
            <p:pic>
              <p:nvPicPr>
                <p:cNvPr id="49" name="Picture 48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627474" y="3500793"/>
                  <a:ext cx="498624" cy="450449"/>
                </a:xfrm>
                <a:prstGeom prst="rect">
                  <a:avLst/>
                </a:prstGeom>
              </p:spPr>
            </p:pic>
            <p:pic>
              <p:nvPicPr>
                <p:cNvPr id="50" name="Picture 49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095201" y="3503221"/>
                  <a:ext cx="498624" cy="450449"/>
                </a:xfrm>
                <a:prstGeom prst="rect">
                  <a:avLst/>
                </a:prstGeom>
              </p:spPr>
            </p:pic>
            <p:pic>
              <p:nvPicPr>
                <p:cNvPr id="59" name="Picture 58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252375" y="3496562"/>
                  <a:ext cx="498624" cy="450449"/>
                </a:xfrm>
                <a:prstGeom prst="rect">
                  <a:avLst/>
                </a:prstGeom>
              </p:spPr>
            </p:pic>
            <p:pic>
              <p:nvPicPr>
                <p:cNvPr id="60" name="Picture 59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683232" y="3504513"/>
                  <a:ext cx="498624" cy="450449"/>
                </a:xfrm>
                <a:prstGeom prst="rect">
                  <a:avLst/>
                </a:prstGeom>
              </p:spPr>
            </p:pic>
            <p:pic>
              <p:nvPicPr>
                <p:cNvPr id="61" name="Picture 60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150959" y="3506941"/>
                  <a:ext cx="498624" cy="450449"/>
                </a:xfrm>
                <a:prstGeom prst="rect">
                  <a:avLst/>
                </a:prstGeom>
              </p:spPr>
            </p:pic>
          </p:grpSp>
        </p:grpSp>
      </p:grpSp>
      <p:pic>
        <p:nvPicPr>
          <p:cNvPr id="52" name="Picture 51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grpSp>
        <p:nvGrpSpPr>
          <p:cNvPr id="64" name="Group 63"/>
          <p:cNvGrpSpPr/>
          <p:nvPr/>
        </p:nvGrpSpPr>
        <p:grpSpPr>
          <a:xfrm>
            <a:off x="0" y="4969565"/>
            <a:ext cx="5176298" cy="173935"/>
            <a:chOff x="0" y="4969565"/>
            <a:chExt cx="5176298" cy="173935"/>
          </a:xfrm>
        </p:grpSpPr>
        <p:sp>
          <p:nvSpPr>
            <p:cNvPr id="65" name="Pentagon 64"/>
            <p:cNvSpPr/>
            <p:nvPr/>
          </p:nvSpPr>
          <p:spPr>
            <a:xfrm>
              <a:off x="2041009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Consequence of increasing TLP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66" name="Pentagon 65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GPU Architecture</a:t>
              </a:r>
              <a:endParaRPr lang="en-US" sz="1000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629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30</a:t>
            </a:fld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263361" y="230357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Warp Scheduler Architecture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172096" y="1"/>
            <a:ext cx="603752" cy="717478"/>
            <a:chOff x="6172096" y="1"/>
            <a:chExt cx="603752" cy="717478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2096" y="1"/>
              <a:ext cx="603752" cy="603752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77488" y="631026"/>
              <a:ext cx="392967" cy="86453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/>
        </p:nvGrpSpPr>
        <p:grpSpPr>
          <a:xfrm>
            <a:off x="263361" y="1826983"/>
            <a:ext cx="1146136" cy="585967"/>
            <a:chOff x="4955083" y="2591331"/>
            <a:chExt cx="1266554" cy="818584"/>
          </a:xfrm>
        </p:grpSpPr>
        <p:sp>
          <p:nvSpPr>
            <p:cNvPr id="15" name="Rectangle 14"/>
            <p:cNvSpPr/>
            <p:nvPr/>
          </p:nvSpPr>
          <p:spPr>
            <a:xfrm>
              <a:off x="5126997" y="2591331"/>
              <a:ext cx="928746" cy="81858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955083" y="2607742"/>
              <a:ext cx="1266554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>
                  <a:latin typeface="Centaur" panose="02030504050205020304" pitchFamily="18" charset="0"/>
                  <a:cs typeface="Nirmala UI Semilight" panose="020B0402040204020203" pitchFamily="34" charset="0"/>
                </a:rPr>
                <a:t>Constant </a:t>
              </a:r>
            </a:p>
            <a:p>
              <a:pPr algn="ctr"/>
              <a:r>
                <a:rPr lang="en-GB" sz="1400" dirty="0" smtClean="0">
                  <a:latin typeface="Centaur" panose="02030504050205020304" pitchFamily="18" charset="0"/>
                  <a:cs typeface="Nirmala UI Semilight" panose="020B0402040204020203" pitchFamily="34" charset="0"/>
                </a:rPr>
                <a:t>Memory</a:t>
              </a:r>
              <a:endParaRPr lang="en-GB" sz="900" dirty="0"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</p:txBody>
        </p:sp>
      </p:grpSp>
      <p:cxnSp>
        <p:nvCxnSpPr>
          <p:cNvPr id="26" name="Straight Arrow Connector 25"/>
          <p:cNvCxnSpPr>
            <a:stCxn id="15" idx="2"/>
          </p:cNvCxnSpPr>
          <p:nvPr/>
        </p:nvCxnSpPr>
        <p:spPr>
          <a:xfrm flipH="1">
            <a:off x="835244" y="2412950"/>
            <a:ext cx="3909" cy="2622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831335" y="1575449"/>
            <a:ext cx="3909" cy="2622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358892" y="2691687"/>
            <a:ext cx="966789" cy="773384"/>
            <a:chOff x="5126997" y="2591331"/>
            <a:chExt cx="928746" cy="818584"/>
          </a:xfrm>
        </p:grpSpPr>
        <p:sp>
          <p:nvSpPr>
            <p:cNvPr id="30" name="Rectangle 29"/>
            <p:cNvSpPr/>
            <p:nvPr/>
          </p:nvSpPr>
          <p:spPr>
            <a:xfrm>
              <a:off x="5126997" y="2591331"/>
              <a:ext cx="928746" cy="8185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137973" y="2591331"/>
              <a:ext cx="885751" cy="78183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>
                  <a:latin typeface="Centaur" panose="02030504050205020304" pitchFamily="18" charset="0"/>
                  <a:cs typeface="Nirmala UI Semilight" panose="020B0402040204020203" pitchFamily="34" charset="0"/>
                </a:rPr>
                <a:t>Hardware </a:t>
              </a:r>
              <a:r>
                <a:rPr lang="en-GB" sz="1400" smtClean="0">
                  <a:latin typeface="Centaur" panose="02030504050205020304" pitchFamily="18" charset="0"/>
                  <a:cs typeface="Nirmala UI Semilight" panose="020B0402040204020203" pitchFamily="34" charset="0"/>
                </a:rPr>
                <a:t>Inference Engine</a:t>
              </a:r>
              <a:endParaRPr lang="en-GB" sz="900" dirty="0"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823522" y="3457797"/>
            <a:ext cx="1191016" cy="262209"/>
            <a:chOff x="823522" y="3457797"/>
            <a:chExt cx="1191016" cy="262209"/>
          </a:xfrm>
        </p:grpSpPr>
        <p:cxnSp>
          <p:nvCxnSpPr>
            <p:cNvPr id="32" name="Straight Arrow Connector 31"/>
            <p:cNvCxnSpPr/>
            <p:nvPr/>
          </p:nvCxnSpPr>
          <p:spPr>
            <a:xfrm>
              <a:off x="823522" y="3711438"/>
              <a:ext cx="1191016" cy="856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H="1">
              <a:off x="831334" y="3457797"/>
              <a:ext cx="3909" cy="262209"/>
            </a:xfrm>
            <a:prstGeom prst="straightConnector1">
              <a:avLst/>
            </a:prstGeom>
            <a:ln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Rectangle 37"/>
          <p:cNvSpPr/>
          <p:nvPr/>
        </p:nvSpPr>
        <p:spPr>
          <a:xfrm>
            <a:off x="319805" y="1224585"/>
            <a:ext cx="1056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Compiler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7794" y="3746982"/>
            <a:ext cx="206979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Vital warps (N)</a:t>
            </a:r>
          </a:p>
          <a:p>
            <a:pPr algn="ctr"/>
            <a:endParaRPr lang="en-GB" sz="200" dirty="0" smtClean="0">
              <a:solidFill>
                <a:schemeClr val="accent4">
                  <a:lumMod val="50000"/>
                </a:schemeClr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  <a:p>
            <a:pPr algn="ctr"/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Cache-polluting warps (p)</a:t>
            </a:r>
          </a:p>
        </p:txBody>
      </p:sp>
      <p:grpSp>
        <p:nvGrpSpPr>
          <p:cNvPr id="70" name="Group 69"/>
          <p:cNvGrpSpPr/>
          <p:nvPr/>
        </p:nvGrpSpPr>
        <p:grpSpPr>
          <a:xfrm>
            <a:off x="2526975" y="1726232"/>
            <a:ext cx="1000497" cy="2338260"/>
            <a:chOff x="2483062" y="1468326"/>
            <a:chExt cx="1512287" cy="2729568"/>
          </a:xfrm>
        </p:grpSpPr>
        <p:grpSp>
          <p:nvGrpSpPr>
            <p:cNvPr id="44" name="Group 43"/>
            <p:cNvGrpSpPr/>
            <p:nvPr/>
          </p:nvGrpSpPr>
          <p:grpSpPr>
            <a:xfrm>
              <a:off x="2486980" y="1468326"/>
              <a:ext cx="1508369" cy="395211"/>
              <a:chOff x="2486980" y="1468326"/>
              <a:chExt cx="1508369" cy="395211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pattFill prst="lgCheck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2626691" y="1468326"/>
                <a:ext cx="1228943" cy="3952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bg2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W</a:t>
                </a:r>
                <a:r>
                  <a:rPr lang="en-GB" sz="1600" baseline="-25000" dirty="0" smtClean="0">
                    <a:solidFill>
                      <a:schemeClr val="bg2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MAX-1</a:t>
                </a:r>
                <a:endParaRPr lang="en-US" sz="1600" baseline="-250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2486978" y="1807861"/>
              <a:ext cx="1508369" cy="395211"/>
              <a:chOff x="2486980" y="1474394"/>
              <a:chExt cx="1508369" cy="395211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pattFill prst="lgCheck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2945973" y="1474394"/>
                <a:ext cx="589272" cy="3952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mr-IN" sz="1600" dirty="0" smtClean="0">
                    <a:solidFill>
                      <a:schemeClr val="bg2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…</a:t>
                </a:r>
                <a:endParaRPr lang="en-US" sz="1600" baseline="-250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2486978" y="2151374"/>
              <a:ext cx="1508369" cy="365428"/>
              <a:chOff x="2486980" y="1476626"/>
              <a:chExt cx="1508369" cy="365428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2786486" y="1476626"/>
                <a:ext cx="908253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mr-IN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…</a:t>
                </a:r>
                <a:endParaRPr lang="en-US" sz="1600" baseline="-25000" dirty="0"/>
              </a:p>
            </p:txBody>
          </p:sp>
        </p:grpSp>
        <p:grpSp>
          <p:nvGrpSpPr>
            <p:cNvPr id="54" name="Group 53"/>
            <p:cNvGrpSpPr/>
            <p:nvPr/>
          </p:nvGrpSpPr>
          <p:grpSpPr>
            <a:xfrm>
              <a:off x="2486976" y="2485994"/>
              <a:ext cx="1508369" cy="365428"/>
              <a:chOff x="2486980" y="1477779"/>
              <a:chExt cx="1508369" cy="365428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2782576" y="1477779"/>
                <a:ext cx="908253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mr-IN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…</a:t>
                </a:r>
                <a:endParaRPr lang="en-US" sz="1600" baseline="-25000" dirty="0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2483066" y="2815953"/>
              <a:ext cx="1508369" cy="369331"/>
              <a:chOff x="2486980" y="1468328"/>
              <a:chExt cx="1508369" cy="369331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2783874" y="1468328"/>
                <a:ext cx="908253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mr-IN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…</a:t>
                </a:r>
                <a:endParaRPr lang="en-US" sz="1600" baseline="-250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2483064" y="3149417"/>
              <a:ext cx="1508369" cy="369334"/>
              <a:chOff x="2486980" y="1468325"/>
              <a:chExt cx="1508369" cy="369334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2723175" y="1468325"/>
                <a:ext cx="104269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W</a:t>
                </a:r>
                <a:r>
                  <a:rPr lang="en-GB" sz="1600" baseline="-250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2</a:t>
                </a:r>
                <a:endParaRPr lang="en-US" sz="1600" baseline="-25000" dirty="0"/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2483064" y="3488799"/>
              <a:ext cx="1508369" cy="365428"/>
              <a:chOff x="2486980" y="1474241"/>
              <a:chExt cx="1508369" cy="365428"/>
            </a:xfrm>
          </p:grpSpPr>
          <p:sp>
            <p:nvSpPr>
              <p:cNvPr id="64" name="Rectangle 63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2716654" y="1474241"/>
                <a:ext cx="104269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W</a:t>
                </a:r>
                <a:r>
                  <a:rPr lang="en-GB" sz="1600" baseline="-250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2483062" y="3832466"/>
              <a:ext cx="1508369" cy="365428"/>
              <a:chOff x="2486980" y="1484441"/>
              <a:chExt cx="1508369" cy="365428"/>
            </a:xfrm>
          </p:grpSpPr>
          <p:sp>
            <p:nvSpPr>
              <p:cNvPr id="67" name="Rectangle 66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2716656" y="1484441"/>
                <a:ext cx="104269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W</a:t>
                </a:r>
                <a:r>
                  <a:rPr lang="en-GB" sz="1600" baseline="-250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0</a:t>
                </a:r>
                <a:endParaRPr lang="en-US" sz="1600" baseline="-25000" dirty="0"/>
              </a:p>
            </p:txBody>
          </p:sp>
        </p:grpSp>
      </p:grpSp>
      <p:sp>
        <p:nvSpPr>
          <p:cNvPr id="69" name="Rectangle 68"/>
          <p:cNvSpPr/>
          <p:nvPr/>
        </p:nvSpPr>
        <p:spPr>
          <a:xfrm>
            <a:off x="2271715" y="1229309"/>
            <a:ext cx="2398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i="1" dirty="0" smtClean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Warp Scheduler Queue</a:t>
            </a:r>
            <a:endParaRPr lang="en-GB" b="1" i="1" dirty="0">
              <a:solidFill>
                <a:schemeClr val="bg2">
                  <a:lumMod val="25000"/>
                </a:schemeClr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3542298" y="1726706"/>
            <a:ext cx="418441" cy="2337786"/>
            <a:chOff x="2483062" y="1468326"/>
            <a:chExt cx="1512287" cy="2729568"/>
          </a:xfrm>
        </p:grpSpPr>
        <p:grpSp>
          <p:nvGrpSpPr>
            <p:cNvPr id="72" name="Group 71"/>
            <p:cNvGrpSpPr/>
            <p:nvPr/>
          </p:nvGrpSpPr>
          <p:grpSpPr>
            <a:xfrm>
              <a:off x="2486980" y="1468326"/>
              <a:ext cx="1508369" cy="369333"/>
              <a:chOff x="2486980" y="1468326"/>
              <a:chExt cx="1508369" cy="369333"/>
            </a:xfrm>
          </p:grpSpPr>
          <p:sp>
            <p:nvSpPr>
              <p:cNvPr id="94" name="Rectangle 93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pattFill prst="pct25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2751055" y="1468326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0</a:t>
                </a:r>
                <a:endParaRPr lang="en-US" sz="1600" baseline="-25000" dirty="0"/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2486978" y="1807861"/>
              <a:ext cx="1508369" cy="365428"/>
              <a:chOff x="2486980" y="1474394"/>
              <a:chExt cx="1508369" cy="365428"/>
            </a:xfrm>
          </p:grpSpPr>
          <p:sp>
            <p:nvSpPr>
              <p:cNvPr id="92" name="Rectangle 91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pattFill prst="pct25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2735814" y="1474394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0</a:t>
                </a:r>
                <a:endParaRPr lang="en-US" sz="1600" baseline="-25000" dirty="0"/>
              </a:p>
            </p:txBody>
          </p:sp>
        </p:grpSp>
        <p:grpSp>
          <p:nvGrpSpPr>
            <p:cNvPr id="74" name="Group 73"/>
            <p:cNvGrpSpPr/>
            <p:nvPr/>
          </p:nvGrpSpPr>
          <p:grpSpPr>
            <a:xfrm>
              <a:off x="2486978" y="2151374"/>
              <a:ext cx="1508369" cy="365428"/>
              <a:chOff x="2486980" y="1476626"/>
              <a:chExt cx="1508369" cy="365428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2717874" y="1476626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2486976" y="2485994"/>
              <a:ext cx="1508369" cy="365428"/>
              <a:chOff x="2486980" y="1477779"/>
              <a:chExt cx="1508369" cy="365428"/>
            </a:xfrm>
          </p:grpSpPr>
          <p:sp>
            <p:nvSpPr>
              <p:cNvPr id="88" name="Rectangle 87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2713974" y="1477779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76" name="Group 75"/>
            <p:cNvGrpSpPr/>
            <p:nvPr/>
          </p:nvGrpSpPr>
          <p:grpSpPr>
            <a:xfrm>
              <a:off x="2483066" y="2815953"/>
              <a:ext cx="1508369" cy="369331"/>
              <a:chOff x="2486980" y="1468328"/>
              <a:chExt cx="1508369" cy="369331"/>
            </a:xfrm>
          </p:grpSpPr>
          <p:sp>
            <p:nvSpPr>
              <p:cNvPr id="86" name="Rectangle 85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2715272" y="1468328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77" name="Group 76"/>
            <p:cNvGrpSpPr/>
            <p:nvPr/>
          </p:nvGrpSpPr>
          <p:grpSpPr>
            <a:xfrm>
              <a:off x="2483064" y="3149417"/>
              <a:ext cx="1508369" cy="369334"/>
              <a:chOff x="2486980" y="1468325"/>
              <a:chExt cx="1508369" cy="369334"/>
            </a:xfrm>
          </p:grpSpPr>
          <p:sp>
            <p:nvSpPr>
              <p:cNvPr id="84" name="Rectangle 83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2707671" y="1468325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78" name="Group 77"/>
            <p:cNvGrpSpPr/>
            <p:nvPr/>
          </p:nvGrpSpPr>
          <p:grpSpPr>
            <a:xfrm>
              <a:off x="2483064" y="3488799"/>
              <a:ext cx="1508369" cy="365428"/>
              <a:chOff x="2486980" y="1474241"/>
              <a:chExt cx="1508369" cy="365428"/>
            </a:xfrm>
          </p:grpSpPr>
          <p:sp>
            <p:nvSpPr>
              <p:cNvPr id="82" name="Rectangle 81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2701148" y="1474241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79" name="Group 78"/>
            <p:cNvGrpSpPr/>
            <p:nvPr/>
          </p:nvGrpSpPr>
          <p:grpSpPr>
            <a:xfrm>
              <a:off x="2483062" y="3832466"/>
              <a:ext cx="1508369" cy="365428"/>
              <a:chOff x="2486980" y="1484441"/>
              <a:chExt cx="1508369" cy="365428"/>
            </a:xfrm>
          </p:grpSpPr>
          <p:sp>
            <p:nvSpPr>
              <p:cNvPr id="80" name="Rectangle 79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2701151" y="1484441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</p:grpSp>
      <p:grpSp>
        <p:nvGrpSpPr>
          <p:cNvPr id="97" name="Group 96"/>
          <p:cNvGrpSpPr/>
          <p:nvPr/>
        </p:nvGrpSpPr>
        <p:grpSpPr>
          <a:xfrm>
            <a:off x="3956834" y="1726232"/>
            <a:ext cx="418441" cy="2338260"/>
            <a:chOff x="2483062" y="1468326"/>
            <a:chExt cx="1512287" cy="2729568"/>
          </a:xfrm>
        </p:grpSpPr>
        <p:grpSp>
          <p:nvGrpSpPr>
            <p:cNvPr id="98" name="Group 97"/>
            <p:cNvGrpSpPr/>
            <p:nvPr/>
          </p:nvGrpSpPr>
          <p:grpSpPr>
            <a:xfrm>
              <a:off x="2486980" y="1468326"/>
              <a:ext cx="1508369" cy="369333"/>
              <a:chOff x="2486980" y="1468326"/>
              <a:chExt cx="1508369" cy="369333"/>
            </a:xfrm>
          </p:grpSpPr>
          <p:sp>
            <p:nvSpPr>
              <p:cNvPr id="120" name="Rectangle 119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pattFill prst="pct25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2751055" y="1468326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0</a:t>
                </a:r>
                <a:endParaRPr lang="en-US" sz="1600" baseline="-25000" dirty="0"/>
              </a:p>
            </p:txBody>
          </p:sp>
        </p:grpSp>
        <p:grpSp>
          <p:nvGrpSpPr>
            <p:cNvPr id="99" name="Group 98"/>
            <p:cNvGrpSpPr/>
            <p:nvPr/>
          </p:nvGrpSpPr>
          <p:grpSpPr>
            <a:xfrm>
              <a:off x="2486978" y="1807861"/>
              <a:ext cx="1508369" cy="365428"/>
              <a:chOff x="2486980" y="1474394"/>
              <a:chExt cx="1508369" cy="365428"/>
            </a:xfrm>
          </p:grpSpPr>
          <p:sp>
            <p:nvSpPr>
              <p:cNvPr id="118" name="Rectangle 117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pattFill prst="pct25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2735814" y="1474394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0</a:t>
                </a:r>
                <a:endParaRPr lang="en-US" sz="1600" baseline="-25000" dirty="0"/>
              </a:p>
            </p:txBody>
          </p:sp>
        </p:grpSp>
        <p:grpSp>
          <p:nvGrpSpPr>
            <p:cNvPr id="100" name="Group 99"/>
            <p:cNvGrpSpPr/>
            <p:nvPr/>
          </p:nvGrpSpPr>
          <p:grpSpPr>
            <a:xfrm>
              <a:off x="2486978" y="2151374"/>
              <a:ext cx="1508369" cy="365428"/>
              <a:chOff x="2486980" y="1476626"/>
              <a:chExt cx="1508369" cy="365428"/>
            </a:xfrm>
          </p:grpSpPr>
          <p:sp>
            <p:nvSpPr>
              <p:cNvPr id="116" name="Rectangle 115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pattFill prst="pct25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2717874" y="1476626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0</a:t>
                </a:r>
                <a:endParaRPr lang="en-US" sz="1600" baseline="-25000" dirty="0"/>
              </a:p>
            </p:txBody>
          </p:sp>
        </p:grpSp>
        <p:grpSp>
          <p:nvGrpSpPr>
            <p:cNvPr id="101" name="Group 100"/>
            <p:cNvGrpSpPr/>
            <p:nvPr/>
          </p:nvGrpSpPr>
          <p:grpSpPr>
            <a:xfrm>
              <a:off x="2486976" y="2485994"/>
              <a:ext cx="1508369" cy="365428"/>
              <a:chOff x="2486980" y="1477779"/>
              <a:chExt cx="1508369" cy="365428"/>
            </a:xfrm>
          </p:grpSpPr>
          <p:sp>
            <p:nvSpPr>
              <p:cNvPr id="114" name="Rectangle 113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pattFill prst="pct25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2713974" y="1477779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0</a:t>
                </a:r>
                <a:endParaRPr lang="en-US" sz="1600" baseline="-25000" dirty="0"/>
              </a:p>
            </p:txBody>
          </p:sp>
        </p:grpSp>
        <p:grpSp>
          <p:nvGrpSpPr>
            <p:cNvPr id="102" name="Group 101"/>
            <p:cNvGrpSpPr/>
            <p:nvPr/>
          </p:nvGrpSpPr>
          <p:grpSpPr>
            <a:xfrm>
              <a:off x="2483066" y="2815953"/>
              <a:ext cx="1508369" cy="369331"/>
              <a:chOff x="2486980" y="1468328"/>
              <a:chExt cx="1508369" cy="369331"/>
            </a:xfrm>
          </p:grpSpPr>
          <p:sp>
            <p:nvSpPr>
              <p:cNvPr id="112" name="Rectangle 111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pattFill prst="pct25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2715272" y="1468328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 smtClean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0</a:t>
                </a:r>
                <a:endParaRPr lang="en-US" sz="1600" baseline="-25000" dirty="0"/>
              </a:p>
            </p:txBody>
          </p:sp>
        </p:grpSp>
        <p:grpSp>
          <p:nvGrpSpPr>
            <p:cNvPr id="103" name="Group 102"/>
            <p:cNvGrpSpPr/>
            <p:nvPr/>
          </p:nvGrpSpPr>
          <p:grpSpPr>
            <a:xfrm>
              <a:off x="2483064" y="3149417"/>
              <a:ext cx="1508369" cy="369334"/>
              <a:chOff x="2486980" y="1468325"/>
              <a:chExt cx="1508369" cy="369334"/>
            </a:xfrm>
          </p:grpSpPr>
          <p:sp>
            <p:nvSpPr>
              <p:cNvPr id="110" name="Rectangle 109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rgbClr val="F1C1B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2707671" y="1468325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04" name="Group 103"/>
            <p:cNvGrpSpPr/>
            <p:nvPr/>
          </p:nvGrpSpPr>
          <p:grpSpPr>
            <a:xfrm>
              <a:off x="2483064" y="3488799"/>
              <a:ext cx="1508369" cy="365428"/>
              <a:chOff x="2486980" y="1474241"/>
              <a:chExt cx="1508369" cy="365428"/>
            </a:xfrm>
          </p:grpSpPr>
          <p:sp>
            <p:nvSpPr>
              <p:cNvPr id="108" name="Rectangle 107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rgbClr val="F1C1B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2701148" y="1474241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  <p:grpSp>
          <p:nvGrpSpPr>
            <p:cNvPr id="105" name="Group 104"/>
            <p:cNvGrpSpPr/>
            <p:nvPr/>
          </p:nvGrpSpPr>
          <p:grpSpPr>
            <a:xfrm>
              <a:off x="2483062" y="3832466"/>
              <a:ext cx="1508369" cy="365428"/>
              <a:chOff x="2486980" y="1484441"/>
              <a:chExt cx="1508369" cy="365428"/>
            </a:xfrm>
          </p:grpSpPr>
          <p:sp>
            <p:nvSpPr>
              <p:cNvPr id="106" name="Rectangle 105"/>
              <p:cNvSpPr/>
              <p:nvPr/>
            </p:nvSpPr>
            <p:spPr>
              <a:xfrm>
                <a:off x="2486980" y="1500555"/>
                <a:ext cx="1508369" cy="337104"/>
              </a:xfrm>
              <a:prstGeom prst="rect">
                <a:avLst/>
              </a:prstGeom>
              <a:solidFill>
                <a:srgbClr val="F1C1B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2701151" y="1484441"/>
                <a:ext cx="1038178" cy="3654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accent4">
                        <a:lumMod val="50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1</a:t>
                </a:r>
                <a:endParaRPr lang="en-US" sz="1600" baseline="-25000" dirty="0"/>
              </a:p>
            </p:txBody>
          </p:sp>
        </p:grpSp>
      </p:grpSp>
      <p:sp>
        <p:nvSpPr>
          <p:cNvPr id="122" name="Rectangle 121"/>
          <p:cNvSpPr/>
          <p:nvPr/>
        </p:nvSpPr>
        <p:spPr>
          <a:xfrm>
            <a:off x="2573572" y="4065190"/>
            <a:ext cx="8414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400" b="1" i="1" dirty="0" smtClean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Warp-ID</a:t>
            </a:r>
          </a:p>
          <a:p>
            <a:pPr algn="ctr"/>
            <a:r>
              <a:rPr lang="en-GB" sz="1400" dirty="0" smtClean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bits</a:t>
            </a:r>
            <a:endParaRPr lang="en-GB" sz="1400" dirty="0">
              <a:solidFill>
                <a:schemeClr val="bg2">
                  <a:lumMod val="25000"/>
                </a:schemeClr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3356366" y="4065950"/>
            <a:ext cx="7206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i="1" dirty="0" smtClean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Vital</a:t>
            </a:r>
            <a:r>
              <a:rPr lang="en-GB" sz="1400" dirty="0" smtClean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 bit</a:t>
            </a:r>
            <a:endParaRPr lang="en-GB" sz="1400" dirty="0">
              <a:solidFill>
                <a:schemeClr val="bg2">
                  <a:lumMod val="25000"/>
                </a:schemeClr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3870614" y="4067452"/>
            <a:ext cx="7206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i="1" dirty="0" smtClean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Pollute</a:t>
            </a:r>
            <a:r>
              <a:rPr lang="en-GB" sz="1400" dirty="0" smtClean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 bit</a:t>
            </a:r>
            <a:endParaRPr lang="en-GB" sz="1400" dirty="0">
              <a:solidFill>
                <a:schemeClr val="bg2">
                  <a:lumMod val="25000"/>
                </a:schemeClr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127" name="Rectangle 126"/>
          <p:cNvSpPr/>
          <p:nvPr/>
        </p:nvSpPr>
        <p:spPr>
          <a:xfrm rot="19983030">
            <a:off x="1997368" y="3848365"/>
            <a:ext cx="58702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i="1" dirty="0">
                <a:solidFill>
                  <a:srgbClr val="F2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Oldest</a:t>
            </a:r>
            <a:endParaRPr lang="en-US" sz="1200" b="1" i="1" dirty="0">
              <a:solidFill>
                <a:srgbClr val="F2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128" name="Rectangle 127"/>
          <p:cNvSpPr/>
          <p:nvPr/>
        </p:nvSpPr>
        <p:spPr>
          <a:xfrm rot="19748395">
            <a:off x="2006761" y="1869775"/>
            <a:ext cx="5709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i="1" dirty="0" smtClean="0">
                <a:solidFill>
                  <a:srgbClr val="F2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Latest</a:t>
            </a:r>
            <a:endParaRPr lang="en-US" sz="1200" dirty="0">
              <a:solidFill>
                <a:srgbClr val="F20000"/>
              </a:solidFill>
            </a:endParaRPr>
          </a:p>
        </p:txBody>
      </p:sp>
      <p:grpSp>
        <p:nvGrpSpPr>
          <p:cNvPr id="133" name="Group 132"/>
          <p:cNvGrpSpPr/>
          <p:nvPr/>
        </p:nvGrpSpPr>
        <p:grpSpPr>
          <a:xfrm rot="5400000">
            <a:off x="5257270" y="2735916"/>
            <a:ext cx="2300191" cy="336041"/>
            <a:chOff x="5126997" y="2591331"/>
            <a:chExt cx="928746" cy="818584"/>
          </a:xfrm>
        </p:grpSpPr>
        <p:sp>
          <p:nvSpPr>
            <p:cNvPr id="134" name="Rectangle 133"/>
            <p:cNvSpPr/>
            <p:nvPr/>
          </p:nvSpPr>
          <p:spPr>
            <a:xfrm>
              <a:off x="5126997" y="2591331"/>
              <a:ext cx="928746" cy="81858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5137973" y="2591331"/>
              <a:ext cx="885751" cy="3257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>
                  <a:latin typeface="Centaur" panose="02030504050205020304" pitchFamily="18" charset="0"/>
                  <a:cs typeface="Nirmala UI Semilight" panose="020B0402040204020203" pitchFamily="34" charset="0"/>
                </a:rPr>
                <a:t>L1 Cache</a:t>
              </a:r>
              <a:endParaRPr lang="en-GB" sz="900" dirty="0"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</p:txBody>
        </p:sp>
      </p:grpSp>
      <p:pic>
        <p:nvPicPr>
          <p:cNvPr id="125" name="Picture 12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137" name="Rectangle 136"/>
          <p:cNvSpPr/>
          <p:nvPr/>
        </p:nvSpPr>
        <p:spPr>
          <a:xfrm>
            <a:off x="235461" y="1488800"/>
            <a:ext cx="12073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i="1" smtClean="0">
                <a:solidFill>
                  <a:srgbClr val="F2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Feature weights</a:t>
            </a:r>
            <a:endParaRPr lang="en-US" sz="1200" b="1" i="1" dirty="0">
              <a:solidFill>
                <a:srgbClr val="F2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grpSp>
        <p:nvGrpSpPr>
          <p:cNvPr id="138" name="Group 137"/>
          <p:cNvGrpSpPr/>
          <p:nvPr/>
        </p:nvGrpSpPr>
        <p:grpSpPr>
          <a:xfrm>
            <a:off x="0" y="4969565"/>
            <a:ext cx="4245997" cy="173935"/>
            <a:chOff x="0" y="4969565"/>
            <a:chExt cx="4245997" cy="173935"/>
          </a:xfrm>
        </p:grpSpPr>
        <p:sp>
          <p:nvSpPr>
            <p:cNvPr id="139" name="Pentagon 138"/>
            <p:cNvSpPr/>
            <p:nvPr/>
          </p:nvSpPr>
          <p:spPr>
            <a:xfrm>
              <a:off x="1110708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Warp Scheduler Architecture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140" name="Pentagon 139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i="1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Poise</a:t>
              </a:r>
              <a:endParaRPr lang="en-US" sz="1000" i="1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281474" y="2188111"/>
            <a:ext cx="2125891" cy="1144989"/>
            <a:chOff x="4281474" y="2188111"/>
            <a:chExt cx="2125891" cy="1144989"/>
          </a:xfrm>
        </p:grpSpPr>
        <p:grpSp>
          <p:nvGrpSpPr>
            <p:cNvPr id="8" name="Group 7"/>
            <p:cNvGrpSpPr/>
            <p:nvPr/>
          </p:nvGrpSpPr>
          <p:grpSpPr>
            <a:xfrm>
              <a:off x="4281474" y="2188111"/>
              <a:ext cx="2120989" cy="1144989"/>
              <a:chOff x="4281474" y="2188111"/>
              <a:chExt cx="2120989" cy="1144989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4281474" y="2188111"/>
                <a:ext cx="719896" cy="1015663"/>
                <a:chOff x="4281474" y="2188111"/>
                <a:chExt cx="719896" cy="1015663"/>
              </a:xfrm>
            </p:grpSpPr>
            <p:sp>
              <p:nvSpPr>
                <p:cNvPr id="3" name="TextBox 2"/>
                <p:cNvSpPr txBox="1"/>
                <p:nvPr/>
              </p:nvSpPr>
              <p:spPr>
                <a:xfrm>
                  <a:off x="4281474" y="2188111"/>
                  <a:ext cx="389232" cy="10156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0" dirty="0" smtClean="0">
                      <a:solidFill>
                        <a:schemeClr val="bg2">
                          <a:lumMod val="50000"/>
                        </a:schemeClr>
                      </a:solidFill>
                      <a:latin typeface="Abadi MT Condensed Light" charset="0"/>
                      <a:ea typeface="Abadi MT Condensed Light" charset="0"/>
                      <a:cs typeface="Abadi MT Condensed Light" charset="0"/>
                    </a:rPr>
                    <a:t>}</a:t>
                  </a:r>
                  <a:endParaRPr lang="en-US" sz="6000" dirty="0">
                    <a:solidFill>
                      <a:schemeClr val="bg2">
                        <a:lumMod val="50000"/>
                      </a:schemeClr>
                    </a:solidFill>
                    <a:latin typeface="Abadi MT Condensed Light" charset="0"/>
                    <a:ea typeface="Abadi MT Condensed Light" charset="0"/>
                    <a:cs typeface="Abadi MT Condensed Light" charset="0"/>
                  </a:endParaRPr>
                </a:p>
              </p:txBody>
            </p:sp>
            <p:cxnSp>
              <p:nvCxnSpPr>
                <p:cNvPr id="126" name="Straight Arrow Connector 125"/>
                <p:cNvCxnSpPr/>
                <p:nvPr/>
              </p:nvCxnSpPr>
              <p:spPr>
                <a:xfrm>
                  <a:off x="4559036" y="2753911"/>
                  <a:ext cx="442334" cy="8568"/>
                </a:xfrm>
                <a:prstGeom prst="straightConnector1">
                  <a:avLst/>
                </a:prstGeom>
                <a:ln w="44450">
                  <a:solidFill>
                    <a:schemeClr val="bg2">
                      <a:lumMod val="50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" name="Rectangle 5"/>
              <p:cNvSpPr/>
              <p:nvPr/>
            </p:nvSpPr>
            <p:spPr>
              <a:xfrm>
                <a:off x="4966596" y="2600324"/>
                <a:ext cx="95731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400" b="1" dirty="0" smtClean="0">
                    <a:solidFill>
                      <a:schemeClr val="bg2">
                        <a:lumMod val="25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LOAD [a]</a:t>
                </a:r>
                <a:endParaRPr lang="en-GB" sz="1400" b="1" dirty="0">
                  <a:solidFill>
                    <a:schemeClr val="bg2">
                      <a:lumMod val="25000"/>
                    </a:schemeClr>
                  </a:solidFill>
                  <a:latin typeface="Centaur" panose="02030504050205020304" pitchFamily="18" charset="0"/>
                  <a:cs typeface="Nirmala UI Semilight" panose="020B0402040204020203" pitchFamily="34" charset="0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4418904" y="3025323"/>
                <a:ext cx="1983559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400" dirty="0" smtClean="0">
                    <a:solidFill>
                      <a:srgbClr val="FF0000"/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(bypass on read miss)</a:t>
                </a:r>
                <a:endParaRPr lang="en-GB" sz="1400" dirty="0">
                  <a:solidFill>
                    <a:srgbClr val="FF00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endParaRPr>
              </a:p>
            </p:txBody>
          </p:sp>
        </p:grpSp>
        <p:sp>
          <p:nvSpPr>
            <p:cNvPr id="141" name="Rectangle 140"/>
            <p:cNvSpPr/>
            <p:nvPr/>
          </p:nvSpPr>
          <p:spPr>
            <a:xfrm>
              <a:off x="4423806" y="2784696"/>
              <a:ext cx="1983559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dirty="0" smtClean="0">
                  <a:solidFill>
                    <a:srgbClr val="FF00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Do not pollute cache</a:t>
              </a:r>
              <a:endParaRPr lang="en-GB" sz="1400" dirty="0">
                <a:solidFill>
                  <a:srgbClr val="FF0000"/>
                </a:solidFill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281474" y="3079567"/>
            <a:ext cx="2137304" cy="1164268"/>
            <a:chOff x="4281474" y="3079567"/>
            <a:chExt cx="2137304" cy="1164268"/>
          </a:xfrm>
        </p:grpSpPr>
        <p:grpSp>
          <p:nvGrpSpPr>
            <p:cNvPr id="9" name="Group 8"/>
            <p:cNvGrpSpPr/>
            <p:nvPr/>
          </p:nvGrpSpPr>
          <p:grpSpPr>
            <a:xfrm>
              <a:off x="4281474" y="3079567"/>
              <a:ext cx="1640811" cy="1015663"/>
              <a:chOff x="4281474" y="3079567"/>
              <a:chExt cx="1640811" cy="1015663"/>
            </a:xfrm>
          </p:grpSpPr>
          <p:grpSp>
            <p:nvGrpSpPr>
              <p:cNvPr id="129" name="Group 128"/>
              <p:cNvGrpSpPr/>
              <p:nvPr/>
            </p:nvGrpSpPr>
            <p:grpSpPr>
              <a:xfrm>
                <a:off x="4281474" y="3079567"/>
                <a:ext cx="719896" cy="1015663"/>
                <a:chOff x="4281474" y="2188111"/>
                <a:chExt cx="719896" cy="1015663"/>
              </a:xfrm>
            </p:grpSpPr>
            <p:sp>
              <p:nvSpPr>
                <p:cNvPr id="130" name="TextBox 129"/>
                <p:cNvSpPr txBox="1"/>
                <p:nvPr/>
              </p:nvSpPr>
              <p:spPr>
                <a:xfrm>
                  <a:off x="4281474" y="2188111"/>
                  <a:ext cx="389232" cy="10156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6000" dirty="0" smtClean="0">
                      <a:solidFill>
                        <a:schemeClr val="bg2">
                          <a:lumMod val="50000"/>
                        </a:schemeClr>
                      </a:solidFill>
                      <a:latin typeface="Abadi MT Condensed Light" charset="0"/>
                      <a:ea typeface="Abadi MT Condensed Light" charset="0"/>
                      <a:cs typeface="Abadi MT Condensed Light" charset="0"/>
                    </a:rPr>
                    <a:t>}</a:t>
                  </a:r>
                  <a:endParaRPr lang="en-US" sz="6000" dirty="0">
                    <a:solidFill>
                      <a:schemeClr val="bg2">
                        <a:lumMod val="50000"/>
                      </a:schemeClr>
                    </a:solidFill>
                    <a:latin typeface="Abadi MT Condensed Light" charset="0"/>
                    <a:ea typeface="Abadi MT Condensed Light" charset="0"/>
                    <a:cs typeface="Abadi MT Condensed Light" charset="0"/>
                  </a:endParaRPr>
                </a:p>
              </p:txBody>
            </p:sp>
            <p:cxnSp>
              <p:nvCxnSpPr>
                <p:cNvPr id="131" name="Straight Arrow Connector 130"/>
                <p:cNvCxnSpPr/>
                <p:nvPr/>
              </p:nvCxnSpPr>
              <p:spPr>
                <a:xfrm>
                  <a:off x="4559036" y="2753911"/>
                  <a:ext cx="442334" cy="8568"/>
                </a:xfrm>
                <a:prstGeom prst="straightConnector1">
                  <a:avLst/>
                </a:prstGeom>
                <a:ln w="44450">
                  <a:solidFill>
                    <a:schemeClr val="bg2">
                      <a:lumMod val="50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2" name="Rectangle 131"/>
              <p:cNvSpPr/>
              <p:nvPr/>
            </p:nvSpPr>
            <p:spPr>
              <a:xfrm>
                <a:off x="4955353" y="3491478"/>
                <a:ext cx="96693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1400" b="1" dirty="0" smtClean="0">
                    <a:solidFill>
                      <a:schemeClr val="bg2">
                        <a:lumMod val="25000"/>
                      </a:schemeClr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LOAD [b]</a:t>
                </a:r>
                <a:endParaRPr lang="en-GB" sz="1400" b="1" dirty="0">
                  <a:solidFill>
                    <a:schemeClr val="bg2">
                      <a:lumMod val="25000"/>
                    </a:schemeClr>
                  </a:solidFill>
                  <a:latin typeface="Centaur" panose="02030504050205020304" pitchFamily="18" charset="0"/>
                  <a:cs typeface="Nirmala UI Semilight" panose="020B0402040204020203" pitchFamily="34" charset="0"/>
                </a:endParaRPr>
              </a:p>
            </p:txBody>
          </p:sp>
        </p:grpSp>
        <p:sp>
          <p:nvSpPr>
            <p:cNvPr id="142" name="Rectangle 141"/>
            <p:cNvSpPr/>
            <p:nvPr/>
          </p:nvSpPr>
          <p:spPr>
            <a:xfrm>
              <a:off x="4435219" y="3720615"/>
              <a:ext cx="198355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dirty="0" smtClean="0">
                  <a:solidFill>
                    <a:srgbClr val="FF00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Allocate and replace cache lines</a:t>
              </a:r>
              <a:endParaRPr lang="en-GB" sz="1400" dirty="0">
                <a:solidFill>
                  <a:srgbClr val="FF0000"/>
                </a:solidFill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4299650" y="1610668"/>
            <a:ext cx="1940016" cy="769441"/>
            <a:chOff x="4147250" y="2439781"/>
            <a:chExt cx="1940016" cy="769441"/>
          </a:xfrm>
        </p:grpSpPr>
        <p:grpSp>
          <p:nvGrpSpPr>
            <p:cNvPr id="153" name="Group 152"/>
            <p:cNvGrpSpPr/>
            <p:nvPr/>
          </p:nvGrpSpPr>
          <p:grpSpPr>
            <a:xfrm>
              <a:off x="4147250" y="2439781"/>
              <a:ext cx="666044" cy="769441"/>
              <a:chOff x="4147250" y="2439781"/>
              <a:chExt cx="666044" cy="769441"/>
            </a:xfrm>
          </p:grpSpPr>
          <p:sp>
            <p:nvSpPr>
              <p:cNvPr id="156" name="TextBox 155"/>
              <p:cNvSpPr txBox="1"/>
              <p:nvPr/>
            </p:nvSpPr>
            <p:spPr>
              <a:xfrm>
                <a:off x="4147250" y="2439781"/>
                <a:ext cx="38923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 smtClean="0">
                    <a:solidFill>
                      <a:schemeClr val="bg2">
                        <a:lumMod val="50000"/>
                      </a:schemeClr>
                    </a:solidFill>
                    <a:latin typeface="Abadi MT Condensed Light" charset="0"/>
                    <a:ea typeface="Abadi MT Condensed Light" charset="0"/>
                    <a:cs typeface="Abadi MT Condensed Light" charset="0"/>
                  </a:rPr>
                  <a:t>}</a:t>
                </a:r>
                <a:endParaRPr lang="en-US" sz="6000" b="1" dirty="0">
                  <a:solidFill>
                    <a:schemeClr val="bg2">
                      <a:lumMod val="50000"/>
                    </a:schemeClr>
                  </a:solidFill>
                  <a:latin typeface="Abadi MT Condensed Light" charset="0"/>
                  <a:ea typeface="Abadi MT Condensed Light" charset="0"/>
                  <a:cs typeface="Abadi MT Condensed Light" charset="0"/>
                </a:endParaRPr>
              </a:p>
            </p:txBody>
          </p:sp>
          <p:cxnSp>
            <p:nvCxnSpPr>
              <p:cNvPr id="157" name="Straight Arrow Connector 156"/>
              <p:cNvCxnSpPr/>
              <p:nvPr/>
            </p:nvCxnSpPr>
            <p:spPr>
              <a:xfrm>
                <a:off x="4370960" y="2861406"/>
                <a:ext cx="442334" cy="8568"/>
              </a:xfrm>
              <a:prstGeom prst="straightConnector1">
                <a:avLst/>
              </a:prstGeom>
              <a:ln w="47625">
                <a:solidFill>
                  <a:schemeClr val="bg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2" name="Rectangle 151"/>
            <p:cNvSpPr/>
            <p:nvPr/>
          </p:nvSpPr>
          <p:spPr>
            <a:xfrm>
              <a:off x="4292041" y="2520456"/>
              <a:ext cx="1795225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dirty="0" smtClean="0">
                  <a:solidFill>
                    <a:srgbClr val="FF000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Do not participate in TLP</a:t>
              </a:r>
              <a:endParaRPr lang="en-GB" sz="1400" dirty="0">
                <a:solidFill>
                  <a:srgbClr val="FF0000"/>
                </a:solidFill>
                <a:latin typeface="Centaur" panose="02030504050205020304" pitchFamily="18" charset="0"/>
                <a:cs typeface="Nirmala UI Semilight" panose="020B04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3803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>
          <a:xfrm>
            <a:off x="4843463" y="4767263"/>
            <a:ext cx="1543050" cy="273844"/>
          </a:xfrm>
        </p:spPr>
        <p:txBody>
          <a:bodyPr/>
          <a:lstStyle/>
          <a:p>
            <a:fld id="{0824A976-D0F2-49D4-B4D6-867279AC101E}" type="slidenum">
              <a:rPr lang="en-GB" smtClean="0"/>
              <a:t>31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42901" y="1040012"/>
            <a:ext cx="5957352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C00000"/>
                </a:solidFill>
                <a:latin typeface="Centaur" panose="02030504050205020304" pitchFamily="18" charset="0"/>
              </a:rPr>
              <a:t>Platform</a:t>
            </a: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b="1" dirty="0" smtClean="0">
              <a:solidFill>
                <a:srgbClr val="C00000"/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 err="1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Statsmodels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		 </a:t>
            </a:r>
            <a:r>
              <a:rPr lang="mr-IN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–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</a:t>
            </a:r>
            <a:r>
              <a:rPr lang="en-GB" sz="1600" i="1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regression analysis </a:t>
            </a:r>
            <a:endParaRPr lang="en-GB" sz="1600" b="1" i="1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GPGPU-Sim (v3.2.2)	 </a:t>
            </a:r>
            <a:r>
              <a:rPr lang="mr-IN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–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</a:t>
            </a:r>
            <a:r>
              <a:rPr lang="en-GB" sz="1600" i="1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cycle-accurate simulator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 err="1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GPUWattch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(</a:t>
            </a:r>
            <a:r>
              <a:rPr lang="en-GB" sz="1600" dirty="0" err="1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McPAT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)	 </a:t>
            </a:r>
            <a:r>
              <a:rPr lang="mr-IN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–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</a:t>
            </a:r>
            <a:r>
              <a:rPr lang="en-GB" sz="1600" i="1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energy and area estimation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 smtClean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C00000"/>
                </a:solidFill>
                <a:latin typeface="Centaur" panose="02030504050205020304" pitchFamily="18" charset="0"/>
              </a:rPr>
              <a:t>Benchmark Suites </a:t>
            </a:r>
            <a:r>
              <a:rPr lang="en-GB" b="1" dirty="0" smtClean="0">
                <a:solidFill>
                  <a:srgbClr val="002060"/>
                </a:solidFill>
                <a:latin typeface="Centaur" panose="02030504050205020304" pitchFamily="18" charset="0"/>
              </a:rPr>
              <a:t>*</a:t>
            </a: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b="1" dirty="0" smtClean="0">
              <a:solidFill>
                <a:srgbClr val="C00000"/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 err="1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Rodinia</a:t>
            </a: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MapReduce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Graph Suite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 err="1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Polybench</a:t>
            </a: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algn="ctr">
              <a:buClr>
                <a:srgbClr val="C00000"/>
              </a:buClr>
            </a:pPr>
            <a:r>
              <a:rPr lang="en-GB" sz="1200" i="1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*Training and evaluation are done on </a:t>
            </a:r>
            <a:r>
              <a:rPr lang="en-GB" sz="1200" i="1" dirty="0" smtClean="0">
                <a:solidFill>
                  <a:srgbClr val="C00000"/>
                </a:solidFill>
                <a:latin typeface="Centaur" panose="02030504050205020304" pitchFamily="18" charset="0"/>
              </a:rPr>
              <a:t>disjoint </a:t>
            </a:r>
            <a:r>
              <a:rPr lang="en-GB" sz="1200" i="1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set of benchmarks</a:t>
            </a: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0" y="4969565"/>
            <a:ext cx="4245997" cy="173935"/>
            <a:chOff x="0" y="4969565"/>
            <a:chExt cx="4245997" cy="173935"/>
          </a:xfrm>
        </p:grpSpPr>
        <p:sp>
          <p:nvSpPr>
            <p:cNvPr id="11" name="Pentagon 10"/>
            <p:cNvSpPr/>
            <p:nvPr/>
          </p:nvSpPr>
          <p:spPr>
            <a:xfrm>
              <a:off x="1110708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                Methodology	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12" name="Pentagon 11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Evaluation</a:t>
              </a:r>
              <a:endParaRPr lang="en-US" sz="1000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3411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>
          <a:xfrm>
            <a:off x="4843463" y="4767263"/>
            <a:ext cx="1543050" cy="273844"/>
          </a:xfrm>
        </p:spPr>
        <p:txBody>
          <a:bodyPr/>
          <a:lstStyle/>
          <a:p>
            <a:fld id="{0824A976-D0F2-49D4-B4D6-867279AC101E}" type="slidenum">
              <a:rPr lang="en-GB" smtClean="0"/>
              <a:t>32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42901" y="992946"/>
            <a:ext cx="595735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C00000"/>
                </a:solidFill>
                <a:latin typeface="Centaur" panose="02030504050205020304" pitchFamily="18" charset="0"/>
              </a:rPr>
              <a:t>Baseline</a:t>
            </a:r>
            <a:r>
              <a:rPr lang="en-GB" sz="2000" b="1" dirty="0" smtClean="0">
                <a:solidFill>
                  <a:srgbClr val="C00000"/>
                </a:solidFill>
                <a:latin typeface="Centaur" panose="02030504050205020304" pitchFamily="18" charset="0"/>
              </a:rPr>
              <a:t> </a:t>
            </a:r>
            <a:r>
              <a:rPr lang="en-GB" b="1" dirty="0" smtClean="0">
                <a:solidFill>
                  <a:srgbClr val="C00000"/>
                </a:solidFill>
                <a:latin typeface="Centaur" panose="02030504050205020304" pitchFamily="18" charset="0"/>
              </a:rPr>
              <a:t>GPU</a:t>
            </a:r>
            <a:r>
              <a:rPr lang="en-GB" sz="2000" b="1" dirty="0" smtClean="0">
                <a:solidFill>
                  <a:srgbClr val="C00000"/>
                </a:solidFill>
                <a:latin typeface="Centaur" panose="02030504050205020304" pitchFamily="18" charset="0"/>
              </a:rPr>
              <a:t> </a:t>
            </a:r>
            <a:r>
              <a:rPr lang="en-GB" b="1" dirty="0" smtClean="0">
                <a:solidFill>
                  <a:srgbClr val="C00000"/>
                </a:solidFill>
                <a:latin typeface="Centaur" panose="02030504050205020304" pitchFamily="18" charset="0"/>
              </a:rPr>
              <a:t>configuration</a:t>
            </a:r>
            <a:endParaRPr lang="en-GB" sz="2000" b="1" dirty="0" smtClean="0">
              <a:solidFill>
                <a:srgbClr val="C00000"/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</a:rPr>
              <a:t>32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Streaming Multiprocessors (SM)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</a:rPr>
              <a:t>16 KB 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Private L1 Cache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</a:rPr>
              <a:t>2.25 MB 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Shared L2 Cache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</a:rPr>
              <a:t>GTO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warp 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s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cheduler 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</a:rPr>
              <a:t>48 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warps </a:t>
            </a:r>
            <a:r>
              <a:rPr lang="en-GB" sz="160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per SM</a:t>
            </a:r>
            <a:endParaRPr lang="en-GB" sz="1600" dirty="0" smtClean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0" y="4969565"/>
            <a:ext cx="4245997" cy="173935"/>
            <a:chOff x="0" y="4969565"/>
            <a:chExt cx="4245997" cy="173935"/>
          </a:xfrm>
        </p:grpSpPr>
        <p:sp>
          <p:nvSpPr>
            <p:cNvPr id="11" name="Pentagon 10"/>
            <p:cNvSpPr/>
            <p:nvPr/>
          </p:nvSpPr>
          <p:spPr>
            <a:xfrm>
              <a:off x="1110708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                Methodology	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12" name="Pentagon 11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Evaluation</a:t>
              </a:r>
              <a:endParaRPr lang="en-US" sz="1000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82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>
          <a:xfrm>
            <a:off x="4843463" y="4767263"/>
            <a:ext cx="1543050" cy="273844"/>
          </a:xfrm>
        </p:spPr>
        <p:txBody>
          <a:bodyPr/>
          <a:lstStyle/>
          <a:p>
            <a:fld id="{0824A976-D0F2-49D4-B4D6-867279AC101E}" type="slidenum">
              <a:rPr lang="en-GB" smtClean="0"/>
              <a:t>33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71305" y="825915"/>
            <a:ext cx="662244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C00000"/>
                </a:solidFill>
                <a:latin typeface="Centaur" panose="02030504050205020304" pitchFamily="18" charset="0"/>
              </a:rPr>
              <a:t>Warp Scheduling Schemes</a:t>
            </a:r>
            <a:endParaRPr lang="en-GB" b="1" dirty="0">
              <a:solidFill>
                <a:srgbClr val="C00000"/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</a:rPr>
              <a:t>GTO</a:t>
            </a:r>
          </a:p>
          <a:p>
            <a:pPr marL="1257300" lvl="2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Baseline greedy-then-oldest warp scheduler </a:t>
            </a:r>
          </a:p>
          <a:p>
            <a:pPr marL="1257300" lvl="2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M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aximum warps enabled per SM for multithreading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 smtClean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</a:rPr>
              <a:t>SWL</a:t>
            </a:r>
          </a:p>
          <a:p>
            <a:pPr marL="1257300" lvl="2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Static Warp Limiting from the CCWS scheduler</a:t>
            </a:r>
          </a:p>
          <a:p>
            <a:pPr marL="1257300" lvl="2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No runtime overheads in a static policy 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C00000"/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</a:rPr>
              <a:t>PCAL-SWL</a:t>
            </a:r>
          </a:p>
          <a:p>
            <a:pPr marL="1257300" lvl="2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Dynamic PCAL policy with SWL for initial start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C00000"/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</a:rPr>
              <a:t>Static-Best</a:t>
            </a:r>
          </a:p>
          <a:p>
            <a:pPr marL="1257300" lvl="2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Each kernel run at best performing warp-tuple</a:t>
            </a:r>
          </a:p>
          <a:p>
            <a:pPr marL="1257300" lvl="2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Determined by offline profiling of each kernel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0" y="4969565"/>
            <a:ext cx="4245997" cy="173935"/>
            <a:chOff x="0" y="4969565"/>
            <a:chExt cx="4245997" cy="173935"/>
          </a:xfrm>
        </p:grpSpPr>
        <p:sp>
          <p:nvSpPr>
            <p:cNvPr id="11" name="Pentagon 10"/>
            <p:cNvSpPr/>
            <p:nvPr/>
          </p:nvSpPr>
          <p:spPr>
            <a:xfrm>
              <a:off x="1110708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                Methodology	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12" name="Pentagon 11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Evaluation</a:t>
              </a:r>
              <a:endParaRPr lang="en-US" sz="1000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617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>
          <a:xfrm>
            <a:off x="4843463" y="4767263"/>
            <a:ext cx="1543050" cy="273844"/>
          </a:xfrm>
        </p:spPr>
        <p:txBody>
          <a:bodyPr/>
          <a:lstStyle/>
          <a:p>
            <a:fld id="{0824A976-D0F2-49D4-B4D6-867279AC101E}" type="slidenum">
              <a:rPr lang="en-GB" smtClean="0"/>
              <a:t>34</a:t>
            </a:fld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494733" y="919101"/>
            <a:ext cx="40758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Performance</a:t>
            </a:r>
            <a:endParaRPr lang="en-GB" sz="1100" dirty="0">
              <a:solidFill>
                <a:srgbClr val="C0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" y="1764000"/>
            <a:ext cx="6858000" cy="244928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" y="1764000"/>
            <a:ext cx="6858000" cy="24492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" y="1764000"/>
            <a:ext cx="6858000" cy="244928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" y="1764000"/>
            <a:ext cx="6858000" cy="244928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" y="1764000"/>
            <a:ext cx="6858000" cy="2449286"/>
          </a:xfrm>
          <a:prstGeom prst="rect">
            <a:avLst/>
          </a:prstGeom>
        </p:spPr>
      </p:pic>
      <p:grpSp>
        <p:nvGrpSpPr>
          <p:cNvPr id="30" name="Group 29"/>
          <p:cNvGrpSpPr/>
          <p:nvPr/>
        </p:nvGrpSpPr>
        <p:grpSpPr>
          <a:xfrm>
            <a:off x="5136111" y="2591976"/>
            <a:ext cx="1101478" cy="699864"/>
            <a:chOff x="5136111" y="2591976"/>
            <a:chExt cx="1101478" cy="699864"/>
          </a:xfrm>
        </p:grpSpPr>
        <p:sp>
          <p:nvSpPr>
            <p:cNvPr id="17" name="Freeform 16"/>
            <p:cNvSpPr/>
            <p:nvPr/>
          </p:nvSpPr>
          <p:spPr>
            <a:xfrm>
              <a:off x="5752215" y="2767054"/>
              <a:ext cx="485374" cy="524786"/>
            </a:xfrm>
            <a:custGeom>
              <a:avLst/>
              <a:gdLst>
                <a:gd name="connsiteX0" fmla="*/ 0 w 477078"/>
                <a:gd name="connsiteY0" fmla="*/ 0 h 485029"/>
                <a:gd name="connsiteX1" fmla="*/ 349857 w 477078"/>
                <a:gd name="connsiteY1" fmla="*/ 238539 h 485029"/>
                <a:gd name="connsiteX2" fmla="*/ 477078 w 477078"/>
                <a:gd name="connsiteY2" fmla="*/ 485029 h 485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77078" h="485029">
                  <a:moveTo>
                    <a:pt x="0" y="0"/>
                  </a:moveTo>
                  <a:cubicBezTo>
                    <a:pt x="135172" y="78850"/>
                    <a:pt x="270344" y="157701"/>
                    <a:pt x="349857" y="238539"/>
                  </a:cubicBezTo>
                  <a:cubicBezTo>
                    <a:pt x="429370" y="319377"/>
                    <a:pt x="458525" y="434671"/>
                    <a:pt x="477078" y="485029"/>
                  </a:cubicBezTo>
                </a:path>
              </a:pathLst>
            </a:custGeom>
            <a:noFill/>
            <a:ln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136111" y="2591976"/>
              <a:ext cx="67839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rgbClr val="FF0000"/>
                  </a:solidFill>
                  <a:latin typeface="Centaur" panose="02030504050205020304" pitchFamily="18" charset="0"/>
                </a:rPr>
                <a:t>21.8%</a:t>
              </a:r>
              <a:endParaRPr lang="en-GB" sz="1400" b="1" dirty="0">
                <a:solidFill>
                  <a:srgbClr val="FF0000"/>
                </a:solidFill>
                <a:latin typeface="Centaur" panose="02030504050205020304" pitchFamily="18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109090" y="2115717"/>
            <a:ext cx="1214691" cy="1050228"/>
            <a:chOff x="5109090" y="2115717"/>
            <a:chExt cx="1214691" cy="1050228"/>
          </a:xfrm>
        </p:grpSpPr>
        <p:sp>
          <p:nvSpPr>
            <p:cNvPr id="19" name="Freeform 18"/>
            <p:cNvSpPr/>
            <p:nvPr/>
          </p:nvSpPr>
          <p:spPr>
            <a:xfrm>
              <a:off x="5570579" y="2365732"/>
              <a:ext cx="753202" cy="800213"/>
            </a:xfrm>
            <a:custGeom>
              <a:avLst/>
              <a:gdLst>
                <a:gd name="connsiteX0" fmla="*/ 0 w 477078"/>
                <a:gd name="connsiteY0" fmla="*/ 0 h 485029"/>
                <a:gd name="connsiteX1" fmla="*/ 349857 w 477078"/>
                <a:gd name="connsiteY1" fmla="*/ 238539 h 485029"/>
                <a:gd name="connsiteX2" fmla="*/ 477078 w 477078"/>
                <a:gd name="connsiteY2" fmla="*/ 485029 h 485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77078" h="485029">
                  <a:moveTo>
                    <a:pt x="0" y="0"/>
                  </a:moveTo>
                  <a:cubicBezTo>
                    <a:pt x="135172" y="78850"/>
                    <a:pt x="270344" y="157701"/>
                    <a:pt x="349857" y="238539"/>
                  </a:cubicBezTo>
                  <a:cubicBezTo>
                    <a:pt x="429370" y="319377"/>
                    <a:pt x="458525" y="434671"/>
                    <a:pt x="477078" y="485029"/>
                  </a:cubicBezTo>
                </a:path>
              </a:pathLst>
            </a:custGeom>
            <a:noFill/>
            <a:ln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109090" y="2115717"/>
              <a:ext cx="67839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rgbClr val="FF0000"/>
                  </a:solidFill>
                  <a:latin typeface="Centaur" panose="02030504050205020304" pitchFamily="18" charset="0"/>
                </a:rPr>
                <a:t>31.5%</a:t>
              </a:r>
              <a:endParaRPr lang="en-GB" sz="1400" b="1" dirty="0">
                <a:solidFill>
                  <a:srgbClr val="FF0000"/>
                </a:solidFill>
                <a:latin typeface="Centaur" panose="02030504050205020304" pitchFamily="18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805630" y="2136650"/>
            <a:ext cx="678391" cy="801778"/>
            <a:chOff x="5805630" y="2136650"/>
            <a:chExt cx="678391" cy="801778"/>
          </a:xfrm>
        </p:grpSpPr>
        <p:sp>
          <p:nvSpPr>
            <p:cNvPr id="25" name="Freeform: Shape 8"/>
            <p:cNvSpPr/>
            <p:nvPr/>
          </p:nvSpPr>
          <p:spPr>
            <a:xfrm>
              <a:off x="6237589" y="2392716"/>
              <a:ext cx="171783" cy="545712"/>
            </a:xfrm>
            <a:custGeom>
              <a:avLst/>
              <a:gdLst>
                <a:gd name="connsiteX0" fmla="*/ 0 w 209550"/>
                <a:gd name="connsiteY0" fmla="*/ 0 h 171450"/>
                <a:gd name="connsiteX1" fmla="*/ 209550 w 209550"/>
                <a:gd name="connsiteY1" fmla="*/ 171450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9550" h="171450">
                  <a:moveTo>
                    <a:pt x="0" y="0"/>
                  </a:moveTo>
                  <a:cubicBezTo>
                    <a:pt x="80169" y="70644"/>
                    <a:pt x="160338" y="141288"/>
                    <a:pt x="209550" y="171450"/>
                  </a:cubicBezTo>
                </a:path>
              </a:pathLst>
            </a:custGeom>
            <a:noFill/>
            <a:ln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805630" y="2136650"/>
              <a:ext cx="67839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rgbClr val="FF0000"/>
                  </a:solidFill>
                  <a:latin typeface="Centaur" panose="02030504050205020304" pitchFamily="18" charset="0"/>
                </a:rPr>
                <a:t>46.6%</a:t>
              </a:r>
              <a:endParaRPr lang="en-GB" sz="1400" b="1" dirty="0">
                <a:solidFill>
                  <a:srgbClr val="FF0000"/>
                </a:solidFill>
                <a:latin typeface="Centaur" panose="02030504050205020304" pitchFamily="18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262571" y="2358857"/>
            <a:ext cx="678391" cy="556893"/>
            <a:chOff x="6262571" y="2358857"/>
            <a:chExt cx="678391" cy="556893"/>
          </a:xfrm>
        </p:grpSpPr>
        <p:sp>
          <p:nvSpPr>
            <p:cNvPr id="27" name="Freeform: Shape 8"/>
            <p:cNvSpPr/>
            <p:nvPr/>
          </p:nvSpPr>
          <p:spPr>
            <a:xfrm flipH="1">
              <a:off x="6528535" y="2591976"/>
              <a:ext cx="45719" cy="323774"/>
            </a:xfrm>
            <a:custGeom>
              <a:avLst/>
              <a:gdLst>
                <a:gd name="connsiteX0" fmla="*/ 0 w 209550"/>
                <a:gd name="connsiteY0" fmla="*/ 0 h 171450"/>
                <a:gd name="connsiteX1" fmla="*/ 209550 w 209550"/>
                <a:gd name="connsiteY1" fmla="*/ 171450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9550" h="171450">
                  <a:moveTo>
                    <a:pt x="0" y="0"/>
                  </a:moveTo>
                  <a:cubicBezTo>
                    <a:pt x="80169" y="70644"/>
                    <a:pt x="160338" y="141288"/>
                    <a:pt x="209550" y="171450"/>
                  </a:cubicBezTo>
                </a:path>
              </a:pathLst>
            </a:custGeom>
            <a:noFill/>
            <a:ln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262571" y="2358857"/>
              <a:ext cx="67839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rgbClr val="FF0000"/>
                  </a:solidFill>
                  <a:latin typeface="Centaur" panose="02030504050205020304" pitchFamily="18" charset="0"/>
                </a:rPr>
                <a:t>52.8%</a:t>
              </a:r>
              <a:endParaRPr lang="en-GB" sz="1400" b="1" dirty="0">
                <a:solidFill>
                  <a:srgbClr val="FF0000"/>
                </a:solidFill>
                <a:latin typeface="Centaur" panose="02030504050205020304" pitchFamily="18" charset="0"/>
              </a:endParaRPr>
            </a:p>
          </p:txBody>
        </p:sp>
      </p:grpSp>
      <p:sp>
        <p:nvSpPr>
          <p:cNvPr id="32" name="Rectangle 31"/>
          <p:cNvSpPr/>
          <p:nvPr/>
        </p:nvSpPr>
        <p:spPr>
          <a:xfrm>
            <a:off x="1425570" y="4131753"/>
            <a:ext cx="4022715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400" i="1" dirty="0" smtClean="0">
                <a:solidFill>
                  <a:srgbClr val="C00000"/>
                </a:solidFill>
                <a:latin typeface="Centaur" panose="02030504050205020304" pitchFamily="18" charset="0"/>
              </a:rPr>
              <a:t>Poise</a:t>
            </a:r>
            <a:r>
              <a:rPr lang="en-GB" sz="1400" dirty="0" smtClean="0">
                <a:solidFill>
                  <a:srgbClr val="C00000"/>
                </a:solidFill>
                <a:latin typeface="Centaur" panose="02030504050205020304" pitchFamily="18" charset="0"/>
              </a:rPr>
              <a:t> outperforms PCAL-SWL by 15.1% on average</a:t>
            </a:r>
            <a:endParaRPr lang="en-GB" sz="1400" dirty="0">
              <a:solidFill>
                <a:srgbClr val="C00000"/>
              </a:solidFill>
              <a:latin typeface="Centaur" panose="02030504050205020304" pitchFamily="18" charset="0"/>
            </a:endParaRP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grpSp>
        <p:nvGrpSpPr>
          <p:cNvPr id="40" name="Group 39"/>
          <p:cNvGrpSpPr/>
          <p:nvPr/>
        </p:nvGrpSpPr>
        <p:grpSpPr>
          <a:xfrm>
            <a:off x="0" y="4969565"/>
            <a:ext cx="4245997" cy="173935"/>
            <a:chOff x="0" y="4969565"/>
            <a:chExt cx="4245997" cy="173935"/>
          </a:xfrm>
        </p:grpSpPr>
        <p:sp>
          <p:nvSpPr>
            <p:cNvPr id="41" name="Pentagon 40"/>
            <p:cNvSpPr/>
            <p:nvPr/>
          </p:nvSpPr>
          <p:spPr>
            <a:xfrm>
              <a:off x="1110708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                Results	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42" name="Pentagon 41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Evaluation</a:t>
              </a:r>
              <a:endParaRPr lang="en-US" sz="1000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3816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" y="1764000"/>
            <a:ext cx="6858000" cy="244928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>
          <a:xfrm>
            <a:off x="4843463" y="4767263"/>
            <a:ext cx="1543050" cy="273844"/>
          </a:xfrm>
        </p:spPr>
        <p:txBody>
          <a:bodyPr/>
          <a:lstStyle/>
          <a:p>
            <a:fld id="{0824A976-D0F2-49D4-B4D6-867279AC101E}" type="slidenum">
              <a:rPr lang="en-GB" smtClean="0"/>
              <a:t>35</a:t>
            </a:fld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494733" y="919101"/>
            <a:ext cx="40758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L1 </a:t>
            </a:r>
            <a:r>
              <a:rPr lang="en-GB" sz="2000" b="1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H</a:t>
            </a:r>
            <a:r>
              <a:rPr lang="en-GB" sz="2000" b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it </a:t>
            </a:r>
            <a:r>
              <a:rPr lang="en-GB" sz="2000" b="1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R</a:t>
            </a:r>
            <a:r>
              <a:rPr lang="en-GB" sz="2000" b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ate</a:t>
            </a:r>
            <a:endParaRPr lang="en-GB" sz="1100" dirty="0">
              <a:solidFill>
                <a:srgbClr val="C0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172096" y="1"/>
            <a:ext cx="603752" cy="717478"/>
            <a:chOff x="6172096" y="1"/>
            <a:chExt cx="603752" cy="717478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2096" y="1"/>
              <a:ext cx="603752" cy="603752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77488" y="631026"/>
              <a:ext cx="392967" cy="86453"/>
            </a:xfrm>
            <a:prstGeom prst="rect">
              <a:avLst/>
            </a:prstGeom>
          </p:spPr>
        </p:pic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" y="1764000"/>
            <a:ext cx="6858000" cy="244928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" y="1764000"/>
            <a:ext cx="6858000" cy="244928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" y="1764000"/>
            <a:ext cx="6858000" cy="244928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" y="1764000"/>
            <a:ext cx="6858000" cy="2449286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4945666" y="2691118"/>
            <a:ext cx="1202577" cy="706364"/>
            <a:chOff x="5035012" y="2569574"/>
            <a:chExt cx="1202577" cy="706364"/>
          </a:xfrm>
        </p:grpSpPr>
        <p:sp>
          <p:nvSpPr>
            <p:cNvPr id="17" name="Freeform 16"/>
            <p:cNvSpPr/>
            <p:nvPr/>
          </p:nvSpPr>
          <p:spPr>
            <a:xfrm>
              <a:off x="5525434" y="2846574"/>
              <a:ext cx="712155" cy="429364"/>
            </a:xfrm>
            <a:custGeom>
              <a:avLst/>
              <a:gdLst>
                <a:gd name="connsiteX0" fmla="*/ 0 w 477078"/>
                <a:gd name="connsiteY0" fmla="*/ 0 h 485029"/>
                <a:gd name="connsiteX1" fmla="*/ 349857 w 477078"/>
                <a:gd name="connsiteY1" fmla="*/ 238539 h 485029"/>
                <a:gd name="connsiteX2" fmla="*/ 477078 w 477078"/>
                <a:gd name="connsiteY2" fmla="*/ 485029 h 485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77078" h="485029">
                  <a:moveTo>
                    <a:pt x="0" y="0"/>
                  </a:moveTo>
                  <a:cubicBezTo>
                    <a:pt x="135172" y="78850"/>
                    <a:pt x="270344" y="157701"/>
                    <a:pt x="349857" y="238539"/>
                  </a:cubicBezTo>
                  <a:cubicBezTo>
                    <a:pt x="429370" y="319377"/>
                    <a:pt x="458525" y="434671"/>
                    <a:pt x="477078" y="485029"/>
                  </a:cubicBezTo>
                </a:path>
              </a:pathLst>
            </a:custGeom>
            <a:noFill/>
            <a:ln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035012" y="2569574"/>
              <a:ext cx="67839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rgbClr val="FF0000"/>
                  </a:solidFill>
                  <a:latin typeface="Centaur" panose="02030504050205020304" pitchFamily="18" charset="0"/>
                </a:rPr>
                <a:t>20.6%</a:t>
              </a:r>
              <a:endParaRPr lang="en-GB" sz="1400" b="1" dirty="0">
                <a:solidFill>
                  <a:srgbClr val="FF0000"/>
                </a:solidFill>
                <a:latin typeface="Centaur" panose="02030504050205020304" pitchFamily="18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212068" y="2362028"/>
            <a:ext cx="1009763" cy="698174"/>
            <a:chOff x="5172169" y="2593666"/>
            <a:chExt cx="1009763" cy="698174"/>
          </a:xfrm>
        </p:grpSpPr>
        <p:sp>
          <p:nvSpPr>
            <p:cNvPr id="26" name="Freeform 25"/>
            <p:cNvSpPr/>
            <p:nvPr/>
          </p:nvSpPr>
          <p:spPr>
            <a:xfrm>
              <a:off x="5589627" y="2854763"/>
              <a:ext cx="592305" cy="437077"/>
            </a:xfrm>
            <a:custGeom>
              <a:avLst/>
              <a:gdLst>
                <a:gd name="connsiteX0" fmla="*/ 0 w 477078"/>
                <a:gd name="connsiteY0" fmla="*/ 0 h 485029"/>
                <a:gd name="connsiteX1" fmla="*/ 349857 w 477078"/>
                <a:gd name="connsiteY1" fmla="*/ 238539 h 485029"/>
                <a:gd name="connsiteX2" fmla="*/ 477078 w 477078"/>
                <a:gd name="connsiteY2" fmla="*/ 485029 h 485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77078" h="485029">
                  <a:moveTo>
                    <a:pt x="0" y="0"/>
                  </a:moveTo>
                  <a:cubicBezTo>
                    <a:pt x="135172" y="78850"/>
                    <a:pt x="270344" y="157701"/>
                    <a:pt x="349857" y="238539"/>
                  </a:cubicBezTo>
                  <a:cubicBezTo>
                    <a:pt x="429370" y="319377"/>
                    <a:pt x="458525" y="434671"/>
                    <a:pt x="477078" y="485029"/>
                  </a:cubicBezTo>
                </a:path>
              </a:pathLst>
            </a:custGeom>
            <a:noFill/>
            <a:ln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172169" y="2593666"/>
              <a:ext cx="67839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rgbClr val="FF0000"/>
                  </a:solidFill>
                  <a:latin typeface="Centaur" panose="02030504050205020304" pitchFamily="18" charset="0"/>
                </a:rPr>
                <a:t>37.7%</a:t>
              </a:r>
              <a:endParaRPr lang="en-GB" sz="1400" b="1" dirty="0">
                <a:solidFill>
                  <a:srgbClr val="FF0000"/>
                </a:solidFill>
                <a:latin typeface="Centaur" panose="02030504050205020304" pitchFamily="18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953817" y="2248498"/>
            <a:ext cx="678391" cy="950203"/>
            <a:chOff x="5661778" y="2652695"/>
            <a:chExt cx="678391" cy="950203"/>
          </a:xfrm>
        </p:grpSpPr>
        <p:sp>
          <p:nvSpPr>
            <p:cNvPr id="29" name="Freeform 28"/>
            <p:cNvSpPr/>
            <p:nvPr/>
          </p:nvSpPr>
          <p:spPr>
            <a:xfrm>
              <a:off x="6000974" y="2904724"/>
              <a:ext cx="58702" cy="698174"/>
            </a:xfrm>
            <a:custGeom>
              <a:avLst/>
              <a:gdLst>
                <a:gd name="connsiteX0" fmla="*/ 0 w 477078"/>
                <a:gd name="connsiteY0" fmla="*/ 0 h 485029"/>
                <a:gd name="connsiteX1" fmla="*/ 349857 w 477078"/>
                <a:gd name="connsiteY1" fmla="*/ 238539 h 485029"/>
                <a:gd name="connsiteX2" fmla="*/ 477078 w 477078"/>
                <a:gd name="connsiteY2" fmla="*/ 485029 h 485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77078" h="485029">
                  <a:moveTo>
                    <a:pt x="0" y="0"/>
                  </a:moveTo>
                  <a:cubicBezTo>
                    <a:pt x="135172" y="78850"/>
                    <a:pt x="270344" y="157701"/>
                    <a:pt x="349857" y="238539"/>
                  </a:cubicBezTo>
                  <a:cubicBezTo>
                    <a:pt x="429370" y="319377"/>
                    <a:pt x="458525" y="434671"/>
                    <a:pt x="477078" y="485029"/>
                  </a:cubicBezTo>
                </a:path>
              </a:pathLst>
            </a:custGeom>
            <a:noFill/>
            <a:ln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661778" y="2652695"/>
              <a:ext cx="67839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rgbClr val="FF0000"/>
                  </a:solidFill>
                  <a:latin typeface="Centaur" panose="02030504050205020304" pitchFamily="18" charset="0"/>
                </a:rPr>
                <a:t>27.1%</a:t>
              </a:r>
              <a:endParaRPr lang="en-GB" sz="1400" b="1" dirty="0">
                <a:solidFill>
                  <a:srgbClr val="FF0000"/>
                </a:solidFill>
                <a:latin typeface="Centaur" panose="02030504050205020304" pitchFamily="18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257666" y="2450948"/>
            <a:ext cx="678391" cy="570038"/>
            <a:chOff x="5765732" y="3088516"/>
            <a:chExt cx="678391" cy="570038"/>
          </a:xfrm>
        </p:grpSpPr>
        <p:sp>
          <p:nvSpPr>
            <p:cNvPr id="32" name="Freeform 31"/>
            <p:cNvSpPr/>
            <p:nvPr/>
          </p:nvSpPr>
          <p:spPr>
            <a:xfrm flipH="1">
              <a:off x="5948360" y="3328685"/>
              <a:ext cx="56191" cy="329869"/>
            </a:xfrm>
            <a:custGeom>
              <a:avLst/>
              <a:gdLst>
                <a:gd name="connsiteX0" fmla="*/ 0 w 477078"/>
                <a:gd name="connsiteY0" fmla="*/ 0 h 485029"/>
                <a:gd name="connsiteX1" fmla="*/ 349857 w 477078"/>
                <a:gd name="connsiteY1" fmla="*/ 238539 h 485029"/>
                <a:gd name="connsiteX2" fmla="*/ 477078 w 477078"/>
                <a:gd name="connsiteY2" fmla="*/ 485029 h 485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77078" h="485029">
                  <a:moveTo>
                    <a:pt x="0" y="0"/>
                  </a:moveTo>
                  <a:cubicBezTo>
                    <a:pt x="135172" y="78850"/>
                    <a:pt x="270344" y="157701"/>
                    <a:pt x="349857" y="238539"/>
                  </a:cubicBezTo>
                  <a:cubicBezTo>
                    <a:pt x="429370" y="319377"/>
                    <a:pt x="458525" y="434671"/>
                    <a:pt x="477078" y="485029"/>
                  </a:cubicBezTo>
                </a:path>
              </a:pathLst>
            </a:custGeom>
            <a:noFill/>
            <a:ln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765732" y="3088516"/>
              <a:ext cx="67839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rgbClr val="FF0000"/>
                  </a:solidFill>
                  <a:latin typeface="Centaur" panose="02030504050205020304" pitchFamily="18" charset="0"/>
                </a:rPr>
                <a:t>40.1%</a:t>
              </a:r>
              <a:endParaRPr lang="en-GB" sz="1400" b="1" dirty="0">
                <a:solidFill>
                  <a:srgbClr val="FF0000"/>
                </a:solidFill>
                <a:latin typeface="Centaur" panose="02030504050205020304" pitchFamily="18" charset="0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801727" y="4299455"/>
            <a:ext cx="525455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400" i="1" dirty="0" smtClean="0">
                <a:solidFill>
                  <a:srgbClr val="C00000"/>
                </a:solidFill>
                <a:latin typeface="Centaur" panose="02030504050205020304" pitchFamily="18" charset="0"/>
              </a:rPr>
              <a:t>Poise</a:t>
            </a:r>
            <a:r>
              <a:rPr lang="en-GB" sz="1400" dirty="0" smtClean="0">
                <a:solidFill>
                  <a:srgbClr val="C00000"/>
                </a:solidFill>
                <a:latin typeface="Centaur" panose="02030504050205020304" pitchFamily="18" charset="0"/>
              </a:rPr>
              <a:t> reduces </a:t>
            </a:r>
            <a:r>
              <a:rPr lang="en-GB" sz="1400" smtClean="0">
                <a:solidFill>
                  <a:srgbClr val="C00000"/>
                </a:solidFill>
                <a:latin typeface="Centaur" panose="02030504050205020304" pitchFamily="18" charset="0"/>
              </a:rPr>
              <a:t>cache thrashing and reduces pressure on memory system</a:t>
            </a:r>
            <a:endParaRPr lang="en-GB" sz="1400" dirty="0">
              <a:solidFill>
                <a:srgbClr val="C00000"/>
              </a:solidFill>
              <a:latin typeface="Centaur" panose="02030504050205020304" pitchFamily="18" charset="0"/>
            </a:endParaRP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grpSp>
        <p:nvGrpSpPr>
          <p:cNvPr id="36" name="Group 35"/>
          <p:cNvGrpSpPr/>
          <p:nvPr/>
        </p:nvGrpSpPr>
        <p:grpSpPr>
          <a:xfrm>
            <a:off x="0" y="4969565"/>
            <a:ext cx="4245997" cy="173935"/>
            <a:chOff x="0" y="4969565"/>
            <a:chExt cx="4245997" cy="173935"/>
          </a:xfrm>
        </p:grpSpPr>
        <p:sp>
          <p:nvSpPr>
            <p:cNvPr id="37" name="Pentagon 36"/>
            <p:cNvSpPr/>
            <p:nvPr/>
          </p:nvSpPr>
          <p:spPr>
            <a:xfrm>
              <a:off x="1110708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                Results	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38" name="Pentagon 37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Evaluation</a:t>
              </a:r>
              <a:endParaRPr lang="en-US" sz="1000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56674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>
          <a:xfrm>
            <a:off x="4843463" y="4767263"/>
            <a:ext cx="1543050" cy="273844"/>
          </a:xfrm>
        </p:spPr>
        <p:txBody>
          <a:bodyPr/>
          <a:lstStyle/>
          <a:p>
            <a:fld id="{0824A976-D0F2-49D4-B4D6-867279AC101E}" type="slidenum">
              <a:rPr lang="en-GB" smtClean="0"/>
              <a:t>36</a:t>
            </a:fld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307739" y="905058"/>
            <a:ext cx="42575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Average Memory </a:t>
            </a:r>
            <a:r>
              <a:rPr lang="en-GB" sz="2000" b="1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</a:t>
            </a:r>
            <a:r>
              <a:rPr lang="en-GB" sz="2000" b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atency</a:t>
            </a:r>
            <a:endParaRPr lang="en-GB" sz="1100" dirty="0">
              <a:solidFill>
                <a:srgbClr val="C0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" y="1764000"/>
            <a:ext cx="6858000" cy="244928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" y="1764000"/>
            <a:ext cx="6858000" cy="24492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" y="1764000"/>
            <a:ext cx="6858000" cy="244928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" y="1764000"/>
            <a:ext cx="6858000" cy="244928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" y="1764000"/>
            <a:ext cx="6858000" cy="2449286"/>
          </a:xfrm>
          <a:prstGeom prst="rect">
            <a:avLst/>
          </a:prstGeom>
        </p:spPr>
      </p:pic>
      <p:grpSp>
        <p:nvGrpSpPr>
          <p:cNvPr id="32" name="Group 31"/>
          <p:cNvGrpSpPr/>
          <p:nvPr/>
        </p:nvGrpSpPr>
        <p:grpSpPr>
          <a:xfrm>
            <a:off x="5084529" y="2266377"/>
            <a:ext cx="1192959" cy="706364"/>
            <a:chOff x="5044630" y="2569574"/>
            <a:chExt cx="1192959" cy="706364"/>
          </a:xfrm>
        </p:grpSpPr>
        <p:sp>
          <p:nvSpPr>
            <p:cNvPr id="33" name="Freeform 32"/>
            <p:cNvSpPr/>
            <p:nvPr/>
          </p:nvSpPr>
          <p:spPr>
            <a:xfrm>
              <a:off x="5525434" y="2846574"/>
              <a:ext cx="712155" cy="429364"/>
            </a:xfrm>
            <a:custGeom>
              <a:avLst/>
              <a:gdLst>
                <a:gd name="connsiteX0" fmla="*/ 0 w 477078"/>
                <a:gd name="connsiteY0" fmla="*/ 0 h 485029"/>
                <a:gd name="connsiteX1" fmla="*/ 349857 w 477078"/>
                <a:gd name="connsiteY1" fmla="*/ 238539 h 485029"/>
                <a:gd name="connsiteX2" fmla="*/ 477078 w 477078"/>
                <a:gd name="connsiteY2" fmla="*/ 485029 h 485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77078" h="485029">
                  <a:moveTo>
                    <a:pt x="0" y="0"/>
                  </a:moveTo>
                  <a:cubicBezTo>
                    <a:pt x="135172" y="78850"/>
                    <a:pt x="270344" y="157701"/>
                    <a:pt x="349857" y="238539"/>
                  </a:cubicBezTo>
                  <a:cubicBezTo>
                    <a:pt x="429370" y="319377"/>
                    <a:pt x="458525" y="434671"/>
                    <a:pt x="477078" y="485029"/>
                  </a:cubicBezTo>
                </a:path>
              </a:pathLst>
            </a:custGeom>
            <a:noFill/>
            <a:ln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044630" y="2569574"/>
              <a:ext cx="659155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1200" b="1" dirty="0" smtClean="0">
                  <a:solidFill>
                    <a:srgbClr val="FF0000"/>
                  </a:solidFill>
                  <a:latin typeface="Centaur" panose="02030504050205020304" pitchFamily="18" charset="0"/>
                </a:rPr>
                <a:t>-10.7%</a:t>
              </a:r>
              <a:endParaRPr lang="en-GB" sz="1200" b="1" dirty="0">
                <a:solidFill>
                  <a:srgbClr val="FF0000"/>
                </a:solidFill>
                <a:latin typeface="Centaur" panose="02030504050205020304" pitchFamily="18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385271" y="2015189"/>
            <a:ext cx="885578" cy="659472"/>
            <a:chOff x="5248629" y="2635107"/>
            <a:chExt cx="885578" cy="659472"/>
          </a:xfrm>
        </p:grpSpPr>
        <p:sp>
          <p:nvSpPr>
            <p:cNvPr id="36" name="Freeform 35"/>
            <p:cNvSpPr/>
            <p:nvPr/>
          </p:nvSpPr>
          <p:spPr>
            <a:xfrm rot="21195073">
              <a:off x="5727858" y="2860916"/>
              <a:ext cx="406349" cy="433663"/>
            </a:xfrm>
            <a:custGeom>
              <a:avLst/>
              <a:gdLst>
                <a:gd name="connsiteX0" fmla="*/ 0 w 477078"/>
                <a:gd name="connsiteY0" fmla="*/ 0 h 485029"/>
                <a:gd name="connsiteX1" fmla="*/ 349857 w 477078"/>
                <a:gd name="connsiteY1" fmla="*/ 238539 h 485029"/>
                <a:gd name="connsiteX2" fmla="*/ 477078 w 477078"/>
                <a:gd name="connsiteY2" fmla="*/ 485029 h 485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77078" h="485029">
                  <a:moveTo>
                    <a:pt x="0" y="0"/>
                  </a:moveTo>
                  <a:cubicBezTo>
                    <a:pt x="135172" y="78850"/>
                    <a:pt x="270344" y="157701"/>
                    <a:pt x="349857" y="238539"/>
                  </a:cubicBezTo>
                  <a:cubicBezTo>
                    <a:pt x="429370" y="319377"/>
                    <a:pt x="458525" y="434671"/>
                    <a:pt x="477078" y="485029"/>
                  </a:cubicBezTo>
                </a:path>
              </a:pathLst>
            </a:custGeom>
            <a:noFill/>
            <a:ln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248629" y="2635107"/>
              <a:ext cx="60785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1200" b="1" dirty="0" smtClean="0">
                  <a:solidFill>
                    <a:srgbClr val="FF0000"/>
                  </a:solidFill>
                  <a:latin typeface="Centaur" panose="02030504050205020304" pitchFamily="18" charset="0"/>
                </a:rPr>
                <a:t>32.4%</a:t>
              </a:r>
              <a:endParaRPr lang="en-GB" sz="1200" b="1" dirty="0">
                <a:solidFill>
                  <a:srgbClr val="FF0000"/>
                </a:solidFill>
                <a:latin typeface="Centaur" panose="02030504050205020304" pitchFamily="18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013701" y="2067717"/>
            <a:ext cx="567310" cy="752443"/>
            <a:chOff x="5341609" y="2627684"/>
            <a:chExt cx="567310" cy="752443"/>
          </a:xfrm>
        </p:grpSpPr>
        <p:sp>
          <p:nvSpPr>
            <p:cNvPr id="39" name="Freeform 38"/>
            <p:cNvSpPr/>
            <p:nvPr/>
          </p:nvSpPr>
          <p:spPr>
            <a:xfrm rot="2210833">
              <a:off x="5502570" y="2946464"/>
              <a:ext cx="406349" cy="433663"/>
            </a:xfrm>
            <a:custGeom>
              <a:avLst/>
              <a:gdLst>
                <a:gd name="connsiteX0" fmla="*/ 0 w 477078"/>
                <a:gd name="connsiteY0" fmla="*/ 0 h 485029"/>
                <a:gd name="connsiteX1" fmla="*/ 349857 w 477078"/>
                <a:gd name="connsiteY1" fmla="*/ 238539 h 485029"/>
                <a:gd name="connsiteX2" fmla="*/ 477078 w 477078"/>
                <a:gd name="connsiteY2" fmla="*/ 485029 h 485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77078" h="485029">
                  <a:moveTo>
                    <a:pt x="0" y="0"/>
                  </a:moveTo>
                  <a:cubicBezTo>
                    <a:pt x="135172" y="78850"/>
                    <a:pt x="270344" y="157701"/>
                    <a:pt x="349857" y="238539"/>
                  </a:cubicBezTo>
                  <a:cubicBezTo>
                    <a:pt x="429370" y="319377"/>
                    <a:pt x="458525" y="434671"/>
                    <a:pt x="477078" y="485029"/>
                  </a:cubicBezTo>
                </a:path>
              </a:pathLst>
            </a:custGeom>
            <a:noFill/>
            <a:ln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341609" y="2627684"/>
              <a:ext cx="53091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1200" b="1" dirty="0" smtClean="0">
                  <a:solidFill>
                    <a:srgbClr val="FF0000"/>
                  </a:solidFill>
                  <a:latin typeface="Centaur" panose="02030504050205020304" pitchFamily="18" charset="0"/>
                </a:rPr>
                <a:t>1.1%</a:t>
              </a:r>
              <a:endParaRPr lang="en-GB" sz="1200" b="1" dirty="0">
                <a:solidFill>
                  <a:srgbClr val="FF0000"/>
                </a:solidFill>
                <a:latin typeface="Centaur" panose="02030504050205020304" pitchFamily="18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361913" y="2309565"/>
            <a:ext cx="607859" cy="494859"/>
            <a:chOff x="5530564" y="2966978"/>
            <a:chExt cx="607859" cy="494859"/>
          </a:xfrm>
        </p:grpSpPr>
        <p:sp>
          <p:nvSpPr>
            <p:cNvPr id="42" name="Freeform 41"/>
            <p:cNvSpPr/>
            <p:nvPr/>
          </p:nvSpPr>
          <p:spPr>
            <a:xfrm rot="2210833">
              <a:off x="5693080" y="3228793"/>
              <a:ext cx="74708" cy="233044"/>
            </a:xfrm>
            <a:custGeom>
              <a:avLst/>
              <a:gdLst>
                <a:gd name="connsiteX0" fmla="*/ 0 w 477078"/>
                <a:gd name="connsiteY0" fmla="*/ 0 h 485029"/>
                <a:gd name="connsiteX1" fmla="*/ 349857 w 477078"/>
                <a:gd name="connsiteY1" fmla="*/ 238539 h 485029"/>
                <a:gd name="connsiteX2" fmla="*/ 477078 w 477078"/>
                <a:gd name="connsiteY2" fmla="*/ 485029 h 485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77078" h="485029">
                  <a:moveTo>
                    <a:pt x="0" y="0"/>
                  </a:moveTo>
                  <a:cubicBezTo>
                    <a:pt x="135172" y="78850"/>
                    <a:pt x="270344" y="157701"/>
                    <a:pt x="349857" y="238539"/>
                  </a:cubicBezTo>
                  <a:cubicBezTo>
                    <a:pt x="429370" y="319377"/>
                    <a:pt x="458525" y="434671"/>
                    <a:pt x="477078" y="485029"/>
                  </a:cubicBezTo>
                </a:path>
              </a:pathLst>
            </a:custGeom>
            <a:noFill/>
            <a:ln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530564" y="2966978"/>
              <a:ext cx="60785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1200" b="1" dirty="0" smtClean="0">
                  <a:solidFill>
                    <a:srgbClr val="FF0000"/>
                  </a:solidFill>
                  <a:latin typeface="Centaur" panose="02030504050205020304" pitchFamily="18" charset="0"/>
                </a:rPr>
                <a:t>14.1%</a:t>
              </a:r>
              <a:endParaRPr lang="en-GB" sz="1200" b="1" dirty="0">
                <a:solidFill>
                  <a:srgbClr val="FF0000"/>
                </a:solidFill>
                <a:latin typeface="Centaur" panose="02030504050205020304" pitchFamily="18" charset="0"/>
              </a:endParaRPr>
            </a:p>
          </p:txBody>
        </p:sp>
      </p:grpSp>
      <p:sp>
        <p:nvSpPr>
          <p:cNvPr id="44" name="Rectangle 43"/>
          <p:cNvSpPr/>
          <p:nvPr/>
        </p:nvSpPr>
        <p:spPr>
          <a:xfrm>
            <a:off x="1536720" y="4336386"/>
            <a:ext cx="3784563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400" i="1" dirty="0" smtClean="0">
                <a:solidFill>
                  <a:srgbClr val="C00000"/>
                </a:solidFill>
                <a:latin typeface="Centaur" panose="02030504050205020304" pitchFamily="18" charset="0"/>
              </a:rPr>
              <a:t>Poise</a:t>
            </a:r>
            <a:r>
              <a:rPr lang="en-GB" sz="1400" dirty="0" smtClean="0">
                <a:solidFill>
                  <a:srgbClr val="C00000"/>
                </a:solidFill>
                <a:latin typeface="Centaur" panose="02030504050205020304" pitchFamily="18" charset="0"/>
              </a:rPr>
              <a:t> </a:t>
            </a:r>
            <a:r>
              <a:rPr lang="en-GB" sz="1400" smtClean="0">
                <a:solidFill>
                  <a:srgbClr val="C00000"/>
                </a:solidFill>
                <a:latin typeface="Centaur" panose="02030504050205020304" pitchFamily="18" charset="0"/>
              </a:rPr>
              <a:t>increases the AML by only 1.1% over GTO</a:t>
            </a:r>
            <a:endParaRPr lang="en-GB" sz="1400" dirty="0">
              <a:solidFill>
                <a:srgbClr val="C00000"/>
              </a:solidFill>
              <a:latin typeface="Centaur" panose="02030504050205020304" pitchFamily="18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grpSp>
        <p:nvGrpSpPr>
          <p:cNvPr id="26" name="Group 25"/>
          <p:cNvGrpSpPr/>
          <p:nvPr/>
        </p:nvGrpSpPr>
        <p:grpSpPr>
          <a:xfrm>
            <a:off x="0" y="4969565"/>
            <a:ext cx="4245997" cy="173935"/>
            <a:chOff x="0" y="4969565"/>
            <a:chExt cx="4245997" cy="173935"/>
          </a:xfrm>
        </p:grpSpPr>
        <p:sp>
          <p:nvSpPr>
            <p:cNvPr id="27" name="Pentagon 26"/>
            <p:cNvSpPr/>
            <p:nvPr/>
          </p:nvSpPr>
          <p:spPr>
            <a:xfrm>
              <a:off x="1110708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                Results	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28" name="Pentagon 27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Evaluation</a:t>
              </a:r>
              <a:endParaRPr lang="en-US" sz="1000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8268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37</a:t>
            </a:fld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263361" y="230357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5642" y="886847"/>
            <a:ext cx="52811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C</a:t>
            </a:r>
            <a:r>
              <a:rPr lang="en-GB" sz="2000" b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ache Bypassing &amp; </a:t>
            </a:r>
            <a:r>
              <a:rPr lang="en-GB" sz="2000" b="1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Stochastic S</a:t>
            </a:r>
            <a:r>
              <a:rPr lang="en-GB" sz="2000" b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earch</a:t>
            </a:r>
            <a:endParaRPr lang="en-GB" sz="2000" dirty="0">
              <a:solidFill>
                <a:srgbClr val="C0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" y="1764000"/>
            <a:ext cx="6858000" cy="24492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" y="1764000"/>
            <a:ext cx="6858000" cy="244928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" y="1764000"/>
            <a:ext cx="6858000" cy="244928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" y="1764000"/>
            <a:ext cx="6858000" cy="2449286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5311061" y="2333477"/>
            <a:ext cx="1004181" cy="1096594"/>
            <a:chOff x="5232413" y="2277330"/>
            <a:chExt cx="1004181" cy="964839"/>
          </a:xfrm>
        </p:grpSpPr>
        <p:sp>
          <p:nvSpPr>
            <p:cNvPr id="16" name="Freeform 15"/>
            <p:cNvSpPr/>
            <p:nvPr/>
          </p:nvSpPr>
          <p:spPr>
            <a:xfrm rot="309563">
              <a:off x="5560830" y="2530194"/>
              <a:ext cx="675764" cy="711975"/>
            </a:xfrm>
            <a:custGeom>
              <a:avLst/>
              <a:gdLst>
                <a:gd name="connsiteX0" fmla="*/ 0 w 477078"/>
                <a:gd name="connsiteY0" fmla="*/ 0 h 485029"/>
                <a:gd name="connsiteX1" fmla="*/ 349857 w 477078"/>
                <a:gd name="connsiteY1" fmla="*/ 238539 h 485029"/>
                <a:gd name="connsiteX2" fmla="*/ 477078 w 477078"/>
                <a:gd name="connsiteY2" fmla="*/ 485029 h 485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77078" h="485029">
                  <a:moveTo>
                    <a:pt x="0" y="0"/>
                  </a:moveTo>
                  <a:cubicBezTo>
                    <a:pt x="135172" y="78850"/>
                    <a:pt x="270344" y="157701"/>
                    <a:pt x="349857" y="238539"/>
                  </a:cubicBezTo>
                  <a:cubicBezTo>
                    <a:pt x="429370" y="319377"/>
                    <a:pt x="458525" y="434671"/>
                    <a:pt x="477078" y="485029"/>
                  </a:cubicBezTo>
                </a:path>
              </a:pathLst>
            </a:custGeom>
            <a:noFill/>
            <a:ln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232413" y="2277330"/>
              <a:ext cx="607859" cy="2437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1200" b="1" dirty="0" smtClean="0">
                  <a:solidFill>
                    <a:srgbClr val="FF0000"/>
                  </a:solidFill>
                  <a:latin typeface="Centaur" panose="02030504050205020304" pitchFamily="18" charset="0"/>
                </a:rPr>
                <a:t>7.05%</a:t>
              </a:r>
              <a:endParaRPr lang="en-GB" sz="1200" b="1" dirty="0">
                <a:solidFill>
                  <a:srgbClr val="FF0000"/>
                </a:solidFill>
                <a:latin typeface="Centaur" panose="02030504050205020304" pitchFamily="18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773285" y="2023628"/>
            <a:ext cx="649939" cy="1211002"/>
            <a:chOff x="5539950" y="2264552"/>
            <a:chExt cx="649939" cy="1065500"/>
          </a:xfrm>
        </p:grpSpPr>
        <p:sp>
          <p:nvSpPr>
            <p:cNvPr id="19" name="Freeform 18"/>
            <p:cNvSpPr/>
            <p:nvPr/>
          </p:nvSpPr>
          <p:spPr>
            <a:xfrm rot="309563">
              <a:off x="5936905" y="2516630"/>
              <a:ext cx="252984" cy="813422"/>
            </a:xfrm>
            <a:custGeom>
              <a:avLst/>
              <a:gdLst>
                <a:gd name="connsiteX0" fmla="*/ 0 w 477078"/>
                <a:gd name="connsiteY0" fmla="*/ 0 h 485029"/>
                <a:gd name="connsiteX1" fmla="*/ 349857 w 477078"/>
                <a:gd name="connsiteY1" fmla="*/ 238539 h 485029"/>
                <a:gd name="connsiteX2" fmla="*/ 477078 w 477078"/>
                <a:gd name="connsiteY2" fmla="*/ 485029 h 485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77078" h="485029">
                  <a:moveTo>
                    <a:pt x="0" y="0"/>
                  </a:moveTo>
                  <a:cubicBezTo>
                    <a:pt x="135172" y="78850"/>
                    <a:pt x="270344" y="157701"/>
                    <a:pt x="349857" y="238539"/>
                  </a:cubicBezTo>
                  <a:cubicBezTo>
                    <a:pt x="429370" y="319377"/>
                    <a:pt x="458525" y="434671"/>
                    <a:pt x="477078" y="485029"/>
                  </a:cubicBezTo>
                </a:path>
              </a:pathLst>
            </a:custGeom>
            <a:noFill/>
            <a:ln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539950" y="2264552"/>
              <a:ext cx="607859" cy="2437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1200" b="1" dirty="0" smtClean="0">
                  <a:solidFill>
                    <a:srgbClr val="FF0000"/>
                  </a:solidFill>
                  <a:latin typeface="Centaur" panose="02030504050205020304" pitchFamily="18" charset="0"/>
                </a:rPr>
                <a:t>24.2%</a:t>
              </a:r>
              <a:endParaRPr lang="en-GB" sz="1200" b="1" dirty="0">
                <a:solidFill>
                  <a:srgbClr val="FF0000"/>
                </a:solidFill>
                <a:latin typeface="Centaur" panose="02030504050205020304" pitchFamily="18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274818" y="2300615"/>
            <a:ext cx="607859" cy="683424"/>
            <a:chOff x="5755016" y="2461838"/>
            <a:chExt cx="607859" cy="601312"/>
          </a:xfrm>
        </p:grpSpPr>
        <p:sp>
          <p:nvSpPr>
            <p:cNvPr id="26" name="Freeform 25"/>
            <p:cNvSpPr/>
            <p:nvPr/>
          </p:nvSpPr>
          <p:spPr>
            <a:xfrm rot="309563" flipH="1">
              <a:off x="5985080" y="2667550"/>
              <a:ext cx="45719" cy="395600"/>
            </a:xfrm>
            <a:custGeom>
              <a:avLst/>
              <a:gdLst>
                <a:gd name="connsiteX0" fmla="*/ 0 w 477078"/>
                <a:gd name="connsiteY0" fmla="*/ 0 h 485029"/>
                <a:gd name="connsiteX1" fmla="*/ 349857 w 477078"/>
                <a:gd name="connsiteY1" fmla="*/ 238539 h 485029"/>
                <a:gd name="connsiteX2" fmla="*/ 477078 w 477078"/>
                <a:gd name="connsiteY2" fmla="*/ 485029 h 485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77078" h="485029">
                  <a:moveTo>
                    <a:pt x="0" y="0"/>
                  </a:moveTo>
                  <a:cubicBezTo>
                    <a:pt x="135172" y="78850"/>
                    <a:pt x="270344" y="157701"/>
                    <a:pt x="349857" y="238539"/>
                  </a:cubicBezTo>
                  <a:cubicBezTo>
                    <a:pt x="429370" y="319377"/>
                    <a:pt x="458525" y="434671"/>
                    <a:pt x="477078" y="485029"/>
                  </a:cubicBezTo>
                </a:path>
              </a:pathLst>
            </a:custGeom>
            <a:noFill/>
            <a:ln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755016" y="2461838"/>
              <a:ext cx="607859" cy="2437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1200" b="1" dirty="0" smtClean="0">
                  <a:solidFill>
                    <a:srgbClr val="FF0000"/>
                  </a:solidFill>
                  <a:latin typeface="Centaur" panose="02030504050205020304" pitchFamily="18" charset="0"/>
                </a:rPr>
                <a:t>46.6%</a:t>
              </a:r>
              <a:endParaRPr lang="en-GB" sz="1200" b="1" dirty="0">
                <a:solidFill>
                  <a:srgbClr val="FF0000"/>
                </a:solidFill>
                <a:latin typeface="Centaur" panose="02030504050205020304" pitchFamily="18" charset="0"/>
              </a:endParaRPr>
            </a:p>
          </p:txBody>
        </p:sp>
      </p:grpSp>
      <p:pic>
        <p:nvPicPr>
          <p:cNvPr id="28" name="Picture 27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grpSp>
        <p:nvGrpSpPr>
          <p:cNvPr id="23" name="Group 22"/>
          <p:cNvGrpSpPr/>
          <p:nvPr/>
        </p:nvGrpSpPr>
        <p:grpSpPr>
          <a:xfrm>
            <a:off x="0" y="4969565"/>
            <a:ext cx="4245997" cy="173935"/>
            <a:chOff x="0" y="4969565"/>
            <a:chExt cx="4245997" cy="173935"/>
          </a:xfrm>
        </p:grpSpPr>
        <p:sp>
          <p:nvSpPr>
            <p:cNvPr id="24" name="Pentagon 23"/>
            <p:cNvSpPr/>
            <p:nvPr/>
          </p:nvSpPr>
          <p:spPr>
            <a:xfrm>
              <a:off x="1110708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                Results	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29" name="Pentagon 28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Evaluation</a:t>
              </a:r>
              <a:endParaRPr lang="en-US" sz="1000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83558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38</a:t>
            </a:fld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263361" y="230357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94733" y="919101"/>
            <a:ext cx="40758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Energy consumption</a:t>
            </a:r>
            <a:endParaRPr lang="en-GB" sz="1100" dirty="0">
              <a:solidFill>
                <a:srgbClr val="C00000"/>
              </a:solidFill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" y="1764000"/>
            <a:ext cx="6858000" cy="244928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" y="1764000"/>
            <a:ext cx="6858000" cy="2449286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5832900" y="1373275"/>
            <a:ext cx="682690" cy="1647651"/>
            <a:chOff x="5580594" y="2523647"/>
            <a:chExt cx="682690" cy="1647651"/>
          </a:xfrm>
        </p:grpSpPr>
        <p:sp>
          <p:nvSpPr>
            <p:cNvPr id="15" name="Freeform 14"/>
            <p:cNvSpPr/>
            <p:nvPr/>
          </p:nvSpPr>
          <p:spPr>
            <a:xfrm rot="309563">
              <a:off x="5911431" y="2819105"/>
              <a:ext cx="351853" cy="1352193"/>
            </a:xfrm>
            <a:custGeom>
              <a:avLst/>
              <a:gdLst>
                <a:gd name="connsiteX0" fmla="*/ 0 w 477078"/>
                <a:gd name="connsiteY0" fmla="*/ 0 h 485029"/>
                <a:gd name="connsiteX1" fmla="*/ 349857 w 477078"/>
                <a:gd name="connsiteY1" fmla="*/ 238539 h 485029"/>
                <a:gd name="connsiteX2" fmla="*/ 477078 w 477078"/>
                <a:gd name="connsiteY2" fmla="*/ 485029 h 485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77078" h="485029">
                  <a:moveTo>
                    <a:pt x="0" y="0"/>
                  </a:moveTo>
                  <a:cubicBezTo>
                    <a:pt x="135172" y="78850"/>
                    <a:pt x="270344" y="157701"/>
                    <a:pt x="349857" y="238539"/>
                  </a:cubicBezTo>
                  <a:cubicBezTo>
                    <a:pt x="429370" y="319377"/>
                    <a:pt x="458525" y="434671"/>
                    <a:pt x="477078" y="485029"/>
                  </a:cubicBezTo>
                </a:path>
              </a:pathLst>
            </a:custGeom>
            <a:noFill/>
            <a:ln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580594" y="2523647"/>
              <a:ext cx="67839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rgbClr val="FF0000"/>
                  </a:solidFill>
                  <a:latin typeface="Centaur" panose="02030504050205020304" pitchFamily="18" charset="0"/>
                </a:rPr>
                <a:t>51.6%</a:t>
              </a:r>
              <a:endParaRPr lang="en-GB" sz="1400" b="1" dirty="0">
                <a:solidFill>
                  <a:srgbClr val="FF0000"/>
                </a:solidFill>
                <a:latin typeface="Centaur" panose="02030504050205020304" pitchFamily="18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427141" y="1268118"/>
            <a:ext cx="543739" cy="750424"/>
            <a:chOff x="5647920" y="2523647"/>
            <a:chExt cx="543739" cy="660261"/>
          </a:xfrm>
        </p:grpSpPr>
        <p:sp>
          <p:nvSpPr>
            <p:cNvPr id="18" name="Freeform 17"/>
            <p:cNvSpPr/>
            <p:nvPr/>
          </p:nvSpPr>
          <p:spPr>
            <a:xfrm rot="309563">
              <a:off x="5961993" y="2816014"/>
              <a:ext cx="223272" cy="367894"/>
            </a:xfrm>
            <a:custGeom>
              <a:avLst/>
              <a:gdLst>
                <a:gd name="connsiteX0" fmla="*/ 0 w 477078"/>
                <a:gd name="connsiteY0" fmla="*/ 0 h 485029"/>
                <a:gd name="connsiteX1" fmla="*/ 349857 w 477078"/>
                <a:gd name="connsiteY1" fmla="*/ 238539 h 485029"/>
                <a:gd name="connsiteX2" fmla="*/ 477078 w 477078"/>
                <a:gd name="connsiteY2" fmla="*/ 485029 h 485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77078" h="485029">
                  <a:moveTo>
                    <a:pt x="0" y="0"/>
                  </a:moveTo>
                  <a:cubicBezTo>
                    <a:pt x="135172" y="78850"/>
                    <a:pt x="270344" y="157701"/>
                    <a:pt x="349857" y="238539"/>
                  </a:cubicBezTo>
                  <a:cubicBezTo>
                    <a:pt x="429370" y="319377"/>
                    <a:pt x="458525" y="434671"/>
                    <a:pt x="477078" y="485029"/>
                  </a:cubicBezTo>
                </a:path>
              </a:pathLst>
            </a:custGeom>
            <a:noFill/>
            <a:ln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647920" y="2523647"/>
              <a:ext cx="543739" cy="2707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rgbClr val="FF0000"/>
                  </a:solidFill>
                  <a:latin typeface="Centaur" panose="02030504050205020304" pitchFamily="18" charset="0"/>
                </a:rPr>
                <a:t>79%</a:t>
              </a:r>
              <a:endParaRPr lang="en-GB" sz="1400" b="1" dirty="0">
                <a:solidFill>
                  <a:srgbClr val="FF0000"/>
                </a:solidFill>
                <a:latin typeface="Centaur" panose="02030504050205020304" pitchFamily="18" charset="0"/>
              </a:endParaRPr>
            </a:p>
          </p:txBody>
        </p:sp>
      </p:grpSp>
      <p:sp>
        <p:nvSpPr>
          <p:cNvPr id="20" name="Rectangle 19"/>
          <p:cNvSpPr/>
          <p:nvPr/>
        </p:nvSpPr>
        <p:spPr>
          <a:xfrm>
            <a:off x="1612425" y="2019781"/>
            <a:ext cx="577979" cy="2045168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202942" y="4336386"/>
            <a:ext cx="4466515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400" i="1" dirty="0" smtClean="0">
                <a:solidFill>
                  <a:srgbClr val="C00000"/>
                </a:solidFill>
                <a:latin typeface="Centaur" panose="02030504050205020304" pitchFamily="18" charset="0"/>
              </a:rPr>
              <a:t>Poise</a:t>
            </a:r>
            <a:r>
              <a:rPr lang="en-GB" sz="1400" dirty="0" smtClean="0">
                <a:solidFill>
                  <a:srgbClr val="C00000"/>
                </a:solidFill>
                <a:latin typeface="Centaur" panose="02030504050205020304" pitchFamily="18" charset="0"/>
              </a:rPr>
              <a:t> reduces </a:t>
            </a:r>
            <a:r>
              <a:rPr lang="en-GB" sz="1400" smtClean="0">
                <a:solidFill>
                  <a:srgbClr val="C00000"/>
                </a:solidFill>
                <a:latin typeface="Centaur" panose="02030504050205020304" pitchFamily="18" charset="0"/>
              </a:rPr>
              <a:t>the energy consumption by 51.6% over GTO</a:t>
            </a:r>
            <a:endParaRPr lang="en-GB" sz="1400" dirty="0">
              <a:solidFill>
                <a:srgbClr val="C00000"/>
              </a:solidFill>
              <a:latin typeface="Centaur" panose="02030504050205020304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grpSp>
        <p:nvGrpSpPr>
          <p:cNvPr id="27" name="Group 26"/>
          <p:cNvGrpSpPr/>
          <p:nvPr/>
        </p:nvGrpSpPr>
        <p:grpSpPr>
          <a:xfrm>
            <a:off x="0" y="4969565"/>
            <a:ext cx="4245997" cy="173935"/>
            <a:chOff x="0" y="4969565"/>
            <a:chExt cx="4245997" cy="173935"/>
          </a:xfrm>
        </p:grpSpPr>
        <p:sp>
          <p:nvSpPr>
            <p:cNvPr id="28" name="Pentagon 27"/>
            <p:cNvSpPr/>
            <p:nvPr/>
          </p:nvSpPr>
          <p:spPr>
            <a:xfrm>
              <a:off x="1110708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                Results	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29" name="Pentagon 28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Evaluation</a:t>
              </a:r>
              <a:endParaRPr lang="en-US" sz="1000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752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Hardware Overhead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>
          <a:xfrm>
            <a:off x="4843463" y="4767263"/>
            <a:ext cx="1543050" cy="273844"/>
          </a:xfrm>
        </p:spPr>
        <p:txBody>
          <a:bodyPr/>
          <a:lstStyle/>
          <a:p>
            <a:fld id="{0824A976-D0F2-49D4-B4D6-867279AC101E}" type="slidenum">
              <a:rPr lang="en-GB" smtClean="0"/>
              <a:t>39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71488" y="943768"/>
            <a:ext cx="59573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rgbClr val="C00000"/>
                </a:solidFill>
                <a:latin typeface="Centaur" panose="02030504050205020304" pitchFamily="18" charset="0"/>
              </a:rPr>
              <a:t>Arithmetic Units for link function computation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Enough spare cycles in existing 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FP units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Time-multiplexing existing FP units on SM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i="1" dirty="0" smtClean="0">
                <a:solidFill>
                  <a:srgbClr val="C00000"/>
                </a:solidFill>
                <a:latin typeface="Centaur" panose="02030504050205020304" pitchFamily="18" charset="0"/>
              </a:rPr>
              <a:t>No extra hardware needed</a:t>
            </a: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rgbClr val="C00000"/>
                </a:solidFill>
                <a:latin typeface="Centaur" panose="02030504050205020304" pitchFamily="18" charset="0"/>
              </a:rPr>
              <a:t>Feature collection</a:t>
            </a:r>
            <a:endParaRPr lang="en-GB" sz="1600" b="1" dirty="0">
              <a:solidFill>
                <a:srgbClr val="C00000"/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</a:rPr>
              <a:t>Seven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32-bit hardware performance counters per SM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rgbClr val="C00000"/>
                </a:solidFill>
                <a:latin typeface="Centaur" panose="02030504050205020304" pitchFamily="18" charset="0"/>
              </a:rPr>
              <a:t>Finite State Machine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</a:rPr>
              <a:t>Two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3-bit registers per SM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rgbClr val="C00000"/>
                </a:solidFill>
                <a:latin typeface="Centaur" panose="02030504050205020304" pitchFamily="18" charset="0"/>
              </a:rPr>
              <a:t>Modified Warp Scheduler 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</a:t>
            </a: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</a:rPr>
              <a:t>2-bits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per entry in warp scheduler queue </a:t>
            </a: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 smtClean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33596" y="4409788"/>
            <a:ext cx="3833135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</a:rPr>
              <a:t>Net storage overhead of </a:t>
            </a:r>
            <a:r>
              <a:rPr lang="en-GB" sz="1600" b="1" dirty="0" smtClean="0">
                <a:solidFill>
                  <a:srgbClr val="C00000"/>
                </a:solidFill>
                <a:latin typeface="Centaur" panose="02030504050205020304" pitchFamily="18" charset="0"/>
              </a:rPr>
              <a:t>40.75 bytes</a:t>
            </a: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</a:rPr>
              <a:t> </a:t>
            </a:r>
            <a:r>
              <a:rPr lang="en-GB" sz="1600" dirty="0" smtClean="0">
                <a:solidFill>
                  <a:srgbClr val="002060"/>
                </a:solidFill>
                <a:latin typeface="Centaur" panose="02030504050205020304" pitchFamily="18" charset="0"/>
              </a:rPr>
              <a:t>per SM </a:t>
            </a:r>
            <a:endParaRPr lang="en-GB" sz="1600" dirty="0">
              <a:solidFill>
                <a:srgbClr val="002060"/>
              </a:solidFill>
              <a:latin typeface="Centaur" panose="02030504050205020304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0" y="4969565"/>
            <a:ext cx="4245997" cy="173935"/>
            <a:chOff x="0" y="4969565"/>
            <a:chExt cx="4245997" cy="173935"/>
          </a:xfrm>
        </p:grpSpPr>
        <p:sp>
          <p:nvSpPr>
            <p:cNvPr id="12" name="Pentagon 11"/>
            <p:cNvSpPr/>
            <p:nvPr/>
          </p:nvSpPr>
          <p:spPr>
            <a:xfrm>
              <a:off x="1110708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00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           Hardware Overhead</a:t>
              </a:r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	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15" name="Pentagon 14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Evaluation</a:t>
              </a:r>
              <a:endParaRPr lang="en-US" sz="1000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7417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4</a:t>
            </a:fld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-1162" y="1733199"/>
            <a:ext cx="20425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Instruction concurrency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-2871" y="3420408"/>
            <a:ext cx="16239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Warp concurrency</a:t>
            </a:r>
            <a:endParaRPr lang="en-US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106079" y="1995589"/>
            <a:ext cx="1781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(Intra-warp concurrency)</a:t>
            </a:r>
            <a:endParaRPr lang="en-US" sz="1200" i="1" dirty="0"/>
          </a:p>
        </p:txBody>
      </p:sp>
      <p:grpSp>
        <p:nvGrpSpPr>
          <p:cNvPr id="4" name="Group 3"/>
          <p:cNvGrpSpPr/>
          <p:nvPr/>
        </p:nvGrpSpPr>
        <p:grpSpPr>
          <a:xfrm>
            <a:off x="2073379" y="1382768"/>
            <a:ext cx="978153" cy="1154485"/>
            <a:chOff x="2073379" y="1382768"/>
            <a:chExt cx="978153" cy="1154485"/>
          </a:xfrm>
        </p:grpSpPr>
        <p:grpSp>
          <p:nvGrpSpPr>
            <p:cNvPr id="3" name="Group 2"/>
            <p:cNvGrpSpPr/>
            <p:nvPr/>
          </p:nvGrpSpPr>
          <p:grpSpPr>
            <a:xfrm>
              <a:off x="2126803" y="1382768"/>
              <a:ext cx="901209" cy="1154485"/>
              <a:chOff x="2126803" y="1382768"/>
              <a:chExt cx="901209" cy="1154485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2126803" y="1415868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2253819" y="1382768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2126803" y="1570838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p:grpSp>
        <p:sp>
          <p:nvSpPr>
            <p:cNvPr id="54" name="TextBox 53"/>
            <p:cNvSpPr txBox="1"/>
            <p:nvPr/>
          </p:nvSpPr>
          <p:spPr>
            <a:xfrm>
              <a:off x="2073379" y="2272588"/>
              <a:ext cx="97815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chemeClr val="bg2">
                      <a:lumMod val="25000"/>
                    </a:schemeClr>
                  </a:solidFill>
                </a:rPr>
                <a:t>DEPENDENCY</a:t>
              </a:r>
              <a:endParaRPr lang="en-US" sz="1600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sp>
        <p:nvSpPr>
          <p:cNvPr id="123" name="Rectangle 122"/>
          <p:cNvSpPr/>
          <p:nvPr/>
        </p:nvSpPr>
        <p:spPr>
          <a:xfrm>
            <a:off x="2004477" y="704674"/>
            <a:ext cx="28490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Harnessing concurrency</a:t>
            </a:r>
            <a:endParaRPr lang="en-US" sz="2000" b="1" dirty="0">
              <a:solidFill>
                <a:srgbClr val="C00000"/>
              </a:solidFill>
            </a:endParaRPr>
          </a:p>
        </p:txBody>
      </p:sp>
      <p:grpSp>
        <p:nvGrpSpPr>
          <p:cNvPr id="127" name="Group 126"/>
          <p:cNvGrpSpPr/>
          <p:nvPr/>
        </p:nvGrpSpPr>
        <p:grpSpPr>
          <a:xfrm>
            <a:off x="4339591" y="1442456"/>
            <a:ext cx="2544307" cy="929780"/>
            <a:chOff x="1071797" y="3927423"/>
            <a:chExt cx="2544307" cy="929780"/>
          </a:xfrm>
        </p:grpSpPr>
        <p:cxnSp>
          <p:nvCxnSpPr>
            <p:cNvPr id="194" name="Straight Connector 193"/>
            <p:cNvCxnSpPr/>
            <p:nvPr/>
          </p:nvCxnSpPr>
          <p:spPr>
            <a:xfrm>
              <a:off x="1071797" y="3927423"/>
              <a:ext cx="0" cy="929780"/>
            </a:xfrm>
            <a:prstGeom prst="line">
              <a:avLst/>
            </a:prstGeom>
            <a:ln w="158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Arrow Connector 194"/>
            <p:cNvCxnSpPr/>
            <p:nvPr/>
          </p:nvCxnSpPr>
          <p:spPr>
            <a:xfrm>
              <a:off x="1071797" y="4399808"/>
              <a:ext cx="2443396" cy="0"/>
            </a:xfrm>
            <a:prstGeom prst="straightConnector1">
              <a:avLst/>
            </a:prstGeom>
            <a:ln w="15875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8" name="Rectangle 197"/>
            <p:cNvSpPr/>
            <p:nvPr/>
          </p:nvSpPr>
          <p:spPr>
            <a:xfrm>
              <a:off x="3122058" y="4385014"/>
              <a:ext cx="4940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i="1" dirty="0" smtClean="0">
                  <a:solidFill>
                    <a:srgbClr val="00206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time</a:t>
              </a:r>
              <a:endParaRPr lang="en-US" i="1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Hiding Latencies in GPUs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-60091" y="3675465"/>
            <a:ext cx="17227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(Inter-warp concurrency)</a:t>
            </a:r>
            <a:endParaRPr lang="en-US" sz="1200" i="1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1606139" y="3077779"/>
            <a:ext cx="1447841" cy="1807008"/>
            <a:chOff x="1606139" y="3077779"/>
            <a:chExt cx="1447841" cy="1807008"/>
          </a:xfrm>
        </p:grpSpPr>
        <p:grpSp>
          <p:nvGrpSpPr>
            <p:cNvPr id="27" name="Group 26"/>
            <p:cNvGrpSpPr/>
            <p:nvPr/>
          </p:nvGrpSpPr>
          <p:grpSpPr>
            <a:xfrm>
              <a:off x="2075827" y="3077779"/>
              <a:ext cx="978153" cy="1174927"/>
              <a:chOff x="2255707" y="3055294"/>
              <a:chExt cx="978153" cy="1174927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2308955" y="3088394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2435971" y="3055294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2304407" y="3257768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2255707" y="3968611"/>
                <a:ext cx="9781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DEPENDENCY</a:t>
                </a:r>
                <a:endParaRPr lang="en-US" sz="16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1958407" y="3237674"/>
              <a:ext cx="978153" cy="1174927"/>
              <a:chOff x="2255707" y="3055294"/>
              <a:chExt cx="978153" cy="1174927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2308955" y="3088394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2435971" y="3055294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2304407" y="3257768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2255707" y="3968611"/>
                <a:ext cx="9781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DEPENDENCY</a:t>
                </a:r>
                <a:endParaRPr lang="en-US" sz="16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1838487" y="3395069"/>
              <a:ext cx="978153" cy="1174927"/>
              <a:chOff x="2255707" y="3055294"/>
              <a:chExt cx="978153" cy="1174927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2308955" y="3088394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2435971" y="3055294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2304407" y="3257768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255707" y="3968611"/>
                <a:ext cx="9781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DEPENDENCY</a:t>
                </a:r>
                <a:endParaRPr lang="en-US" sz="16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1726062" y="3552464"/>
              <a:ext cx="978153" cy="1174927"/>
              <a:chOff x="2255707" y="3055294"/>
              <a:chExt cx="978153" cy="1174927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2308955" y="3088394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2435971" y="3055294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304407" y="3257768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2255707" y="3968611"/>
                <a:ext cx="9781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DEPENDENCY</a:t>
                </a:r>
                <a:endParaRPr lang="en-US" sz="16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1606139" y="3709860"/>
              <a:ext cx="978153" cy="1174927"/>
              <a:chOff x="2255707" y="3055294"/>
              <a:chExt cx="978153" cy="1174927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2308955" y="3088394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2435971" y="3055294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2304407" y="3257768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55707" y="3968611"/>
                <a:ext cx="9781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DEPENDENCY</a:t>
                </a:r>
                <a:endParaRPr lang="en-US" sz="16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</p:grpSp>
      <p:grpSp>
        <p:nvGrpSpPr>
          <p:cNvPr id="65" name="Group 64"/>
          <p:cNvGrpSpPr/>
          <p:nvPr/>
        </p:nvGrpSpPr>
        <p:grpSpPr>
          <a:xfrm>
            <a:off x="4339590" y="3323916"/>
            <a:ext cx="2550257" cy="929780"/>
            <a:chOff x="4339590" y="3323916"/>
            <a:chExt cx="2550257" cy="929780"/>
          </a:xfrm>
        </p:grpSpPr>
        <p:grpSp>
          <p:nvGrpSpPr>
            <p:cNvPr id="66" name="Group 65"/>
            <p:cNvGrpSpPr/>
            <p:nvPr/>
          </p:nvGrpSpPr>
          <p:grpSpPr>
            <a:xfrm>
              <a:off x="4339590" y="3323916"/>
              <a:ext cx="2443396" cy="929780"/>
              <a:chOff x="4339590" y="3323916"/>
              <a:chExt cx="2443396" cy="929780"/>
            </a:xfrm>
          </p:grpSpPr>
          <p:cxnSp>
            <p:nvCxnSpPr>
              <p:cNvPr id="68" name="Straight Arrow Connector 67"/>
              <p:cNvCxnSpPr/>
              <p:nvPr/>
            </p:nvCxnSpPr>
            <p:spPr>
              <a:xfrm>
                <a:off x="4339590" y="3796301"/>
                <a:ext cx="2443396" cy="0"/>
              </a:xfrm>
              <a:prstGeom prst="straightConnector1">
                <a:avLst/>
              </a:prstGeom>
              <a:ln w="15875"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4339590" y="3323916"/>
                <a:ext cx="0" cy="929780"/>
              </a:xfrm>
              <a:prstGeom prst="line">
                <a:avLst/>
              </a:prstGeom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" name="Rectangle 66"/>
            <p:cNvSpPr/>
            <p:nvPr/>
          </p:nvSpPr>
          <p:spPr>
            <a:xfrm>
              <a:off x="6395801" y="3781556"/>
              <a:ext cx="4940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i="1" dirty="0" smtClean="0">
                  <a:solidFill>
                    <a:srgbClr val="00206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time</a:t>
              </a:r>
              <a:endParaRPr lang="en-US" i="1" dirty="0"/>
            </a:p>
          </p:txBody>
        </p:sp>
      </p:grpSp>
      <p:sp>
        <p:nvSpPr>
          <p:cNvPr id="73" name="Rectangle 72"/>
          <p:cNvSpPr/>
          <p:nvPr/>
        </p:nvSpPr>
        <p:spPr>
          <a:xfrm>
            <a:off x="3282305" y="1571134"/>
            <a:ext cx="11176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i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Load latency</a:t>
            </a:r>
            <a:endParaRPr lang="en-US" i="1" dirty="0"/>
          </a:p>
        </p:txBody>
      </p:sp>
      <p:sp>
        <p:nvSpPr>
          <p:cNvPr id="74" name="Rectangle 73"/>
          <p:cNvSpPr/>
          <p:nvPr/>
        </p:nvSpPr>
        <p:spPr>
          <a:xfrm>
            <a:off x="3483790" y="1940781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i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Execution</a:t>
            </a:r>
            <a:endParaRPr lang="en-US" i="1" dirty="0"/>
          </a:p>
        </p:txBody>
      </p:sp>
      <p:sp>
        <p:nvSpPr>
          <p:cNvPr id="75" name="Rectangle 74"/>
          <p:cNvSpPr/>
          <p:nvPr/>
        </p:nvSpPr>
        <p:spPr>
          <a:xfrm>
            <a:off x="3280981" y="3438363"/>
            <a:ext cx="11176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i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Load latency</a:t>
            </a:r>
            <a:endParaRPr lang="en-US" i="1" dirty="0"/>
          </a:p>
        </p:txBody>
      </p:sp>
      <p:sp>
        <p:nvSpPr>
          <p:cNvPr id="76" name="Rectangle 75"/>
          <p:cNvSpPr/>
          <p:nvPr/>
        </p:nvSpPr>
        <p:spPr>
          <a:xfrm>
            <a:off x="3482466" y="3808010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i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Execution</a:t>
            </a:r>
            <a:endParaRPr lang="en-US" i="1" dirty="0"/>
          </a:p>
        </p:txBody>
      </p:sp>
      <p:grpSp>
        <p:nvGrpSpPr>
          <p:cNvPr id="71" name="Group 70"/>
          <p:cNvGrpSpPr/>
          <p:nvPr/>
        </p:nvGrpSpPr>
        <p:grpSpPr>
          <a:xfrm>
            <a:off x="0" y="4969565"/>
            <a:ext cx="5176298" cy="173935"/>
            <a:chOff x="0" y="4969565"/>
            <a:chExt cx="5176298" cy="173935"/>
          </a:xfrm>
        </p:grpSpPr>
        <p:sp>
          <p:nvSpPr>
            <p:cNvPr id="72" name="Pentagon 71"/>
            <p:cNvSpPr/>
            <p:nvPr/>
          </p:nvSpPr>
          <p:spPr>
            <a:xfrm>
              <a:off x="2041009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Hiding Latencies in GPUs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77" name="Pentagon 76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GPU Architecture</a:t>
              </a:r>
              <a:endParaRPr lang="en-US" sz="1000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8553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>
          <a:xfrm>
            <a:off x="4843463" y="4767263"/>
            <a:ext cx="1543050" cy="273844"/>
          </a:xfrm>
        </p:spPr>
        <p:txBody>
          <a:bodyPr/>
          <a:lstStyle/>
          <a:p>
            <a:fld id="{0824A976-D0F2-49D4-B4D6-867279AC101E}" type="slidenum">
              <a:rPr lang="en-GB" smtClean="0"/>
              <a:t>40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26999" y="1020360"/>
            <a:ext cx="625886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C00000"/>
                </a:solidFill>
                <a:latin typeface="Centaur" panose="02030504050205020304" pitchFamily="18" charset="0"/>
              </a:rPr>
              <a:t>Why not larger models such as DNNs?</a:t>
            </a: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dirty="0" smtClean="0">
              <a:solidFill>
                <a:srgbClr val="C00000"/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Bulky nature of complex models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Generate prohibitively large feature weight matrices with high storage needs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High computational demands for training and inference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Black box nature of complex models and feature sets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dirty="0" smtClean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Lack of mathematical insights prevents reasoning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0" y="4969565"/>
            <a:ext cx="4245997" cy="173935"/>
            <a:chOff x="0" y="4969565"/>
            <a:chExt cx="4245997" cy="173935"/>
          </a:xfrm>
        </p:grpSpPr>
        <p:sp>
          <p:nvSpPr>
            <p:cNvPr id="11" name="Pentagon 10"/>
            <p:cNvSpPr/>
            <p:nvPr/>
          </p:nvSpPr>
          <p:spPr>
            <a:xfrm>
              <a:off x="1110708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12" name="Pentagon 11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Discussion</a:t>
              </a:r>
              <a:endParaRPr lang="en-US" sz="1000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92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>
          <a:xfrm>
            <a:off x="4843463" y="4767263"/>
            <a:ext cx="1543050" cy="273844"/>
          </a:xfrm>
        </p:spPr>
        <p:txBody>
          <a:bodyPr/>
          <a:lstStyle/>
          <a:p>
            <a:fld id="{0824A976-D0F2-49D4-B4D6-867279AC101E}" type="slidenum">
              <a:rPr lang="en-GB" smtClean="0"/>
              <a:t>41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07102" y="1015259"/>
            <a:ext cx="655089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b="1" i="1" dirty="0" smtClean="0">
                <a:solidFill>
                  <a:srgbClr val="C00000"/>
                </a:solidFill>
                <a:latin typeface="Centaur" panose="02030504050205020304" pitchFamily="18" charset="0"/>
              </a:rPr>
              <a:t>Poise </a:t>
            </a:r>
            <a:r>
              <a:rPr lang="mr-IN" sz="1600" b="1" i="1" dirty="0" smtClean="0">
                <a:solidFill>
                  <a:srgbClr val="C00000"/>
                </a:solidFill>
                <a:latin typeface="Centaur" panose="02030504050205020304" pitchFamily="18" charset="0"/>
              </a:rPr>
              <a:t>–</a:t>
            </a:r>
            <a:r>
              <a:rPr lang="en-GB" sz="1600" b="1" i="1" dirty="0" smtClean="0">
                <a:solidFill>
                  <a:srgbClr val="C00000"/>
                </a:solidFill>
                <a:latin typeface="Centaur" panose="02030504050205020304" pitchFamily="18" charset="0"/>
              </a:rPr>
              <a:t> </a:t>
            </a:r>
            <a:r>
              <a:rPr lang="en-GB" sz="1600" b="1" dirty="0" smtClean="0">
                <a:solidFill>
                  <a:srgbClr val="C00000"/>
                </a:solidFill>
                <a:latin typeface="Centaur" panose="02030504050205020304" pitchFamily="18" charset="0"/>
              </a:rPr>
              <a:t>a</a:t>
            </a:r>
            <a:r>
              <a:rPr lang="en-GB" sz="1600" b="1" i="1" dirty="0" smtClean="0">
                <a:solidFill>
                  <a:srgbClr val="C00000"/>
                </a:solidFill>
                <a:latin typeface="Centaur" panose="02030504050205020304" pitchFamily="18" charset="0"/>
              </a:rPr>
              <a:t> </a:t>
            </a:r>
            <a:r>
              <a:rPr lang="en-GB" sz="1600" b="1" dirty="0" smtClean="0">
                <a:solidFill>
                  <a:srgbClr val="C00000"/>
                </a:solidFill>
                <a:latin typeface="Centaur" panose="02030504050205020304" pitchFamily="18" charset="0"/>
              </a:rPr>
              <a:t>machine learning based architecture technique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Harness </a:t>
            </a: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</a:rPr>
              <a:t>domain knowledge 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to reduce model size and feature vector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 smtClean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Small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, yet </a:t>
            </a:r>
            <a:r>
              <a:rPr lang="en-GB" sz="1600" dirty="0">
                <a:solidFill>
                  <a:srgbClr val="C00000"/>
                </a:solidFill>
                <a:latin typeface="Centaur" panose="02030504050205020304" pitchFamily="18" charset="0"/>
              </a:rPr>
              <a:t>effective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regression model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 smtClean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Inference has low </a:t>
            </a: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</a:rPr>
              <a:t>computational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and </a:t>
            </a: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</a:rPr>
              <a:t>storage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needs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 smtClean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Viable </a:t>
            </a:r>
            <a:r>
              <a:rPr lang="en-GB" sz="1600" dirty="0" smtClean="0">
                <a:solidFill>
                  <a:srgbClr val="C00000"/>
                </a:solidFill>
                <a:latin typeface="Centaur" panose="02030504050205020304" pitchFamily="18" charset="0"/>
              </a:rPr>
              <a:t>architectural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mechanism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 smtClean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Demonstrate an effective use of ML to solve an architectural 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problem</a:t>
            </a: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0" y="4969565"/>
            <a:ext cx="4245997" cy="173935"/>
            <a:chOff x="0" y="4969565"/>
            <a:chExt cx="4245997" cy="173935"/>
          </a:xfrm>
        </p:grpSpPr>
        <p:sp>
          <p:nvSpPr>
            <p:cNvPr id="11" name="Pentagon 10"/>
            <p:cNvSpPr/>
            <p:nvPr/>
          </p:nvSpPr>
          <p:spPr>
            <a:xfrm>
              <a:off x="1110708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12" name="Pentagon 11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Conclusion</a:t>
              </a:r>
              <a:endParaRPr lang="en-US" sz="1000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32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>
          <a:xfrm>
            <a:off x="4843463" y="4767263"/>
            <a:ext cx="1543050" cy="273844"/>
          </a:xfrm>
        </p:spPr>
        <p:txBody>
          <a:bodyPr/>
          <a:lstStyle/>
          <a:p>
            <a:fld id="{0824A976-D0F2-49D4-B4D6-867279AC101E}" type="slidenum">
              <a:rPr lang="en-GB" smtClean="0"/>
              <a:t>42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42901" y="662554"/>
            <a:ext cx="60436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 smtClean="0">
              <a:solidFill>
                <a:srgbClr val="C00000"/>
              </a:solidFill>
              <a:latin typeface="Centaur" panose="02030504050205020304" pitchFamily="18" charset="0"/>
            </a:endParaRP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rgbClr val="C00000"/>
                </a:solidFill>
                <a:latin typeface="Centaur" panose="02030504050205020304" pitchFamily="18" charset="0"/>
              </a:rPr>
              <a:t>Problem</a:t>
            </a:r>
            <a:endParaRPr lang="en-GB" sz="1600" b="1" dirty="0">
              <a:solidFill>
                <a:srgbClr val="C00000"/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Investigate conflict between TLP and memory system performance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Traditional techniques to balance are slow and sub-optimal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Goal is to find good warp-tuples expeditiously in hardware</a:t>
            </a:r>
            <a:endParaRPr lang="en-GB" sz="14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 smtClean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rgbClr val="C00000"/>
                </a:solidFill>
                <a:latin typeface="Centaur" panose="02030504050205020304" pitchFamily="18" charset="0"/>
              </a:rPr>
              <a:t>Proposal</a:t>
            </a:r>
            <a:endParaRPr lang="en-GB" sz="1600" b="1" dirty="0">
              <a:solidFill>
                <a:srgbClr val="C00000"/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400" i="1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Poise</a:t>
            </a:r>
            <a:r>
              <a:rPr lang="en-GB" sz="1400" i="1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</a:t>
            </a:r>
            <a:r>
              <a:rPr lang="mr-IN" sz="1400" i="1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–</a:t>
            </a:r>
            <a:r>
              <a:rPr lang="en-GB" sz="1400" i="1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</a:t>
            </a:r>
            <a:r>
              <a:rPr lang="en-GB" sz="14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a machine learning based architectural technique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Offline training to learn about good warp scheduling decisions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Use prior knowledge to make good runtime predictions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400" dirty="0" smtClean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400" dirty="0" smtClean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rgbClr val="C00000"/>
                </a:solidFill>
                <a:latin typeface="Centaur" panose="02030504050205020304" pitchFamily="18" charset="0"/>
              </a:rPr>
              <a:t>Results</a:t>
            </a:r>
            <a:endParaRPr lang="en-GB" sz="1600" b="1" dirty="0">
              <a:solidFill>
                <a:srgbClr val="C00000"/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Harmonic mean speedup of 46.6% over baseline GTO scheduler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Extremely lightweight in terms of hardware overheads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Demonstrate an effective use of ML to solve an architectural problem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0" y="4969565"/>
            <a:ext cx="4245997" cy="173935"/>
            <a:chOff x="0" y="4969565"/>
            <a:chExt cx="4245997" cy="173935"/>
          </a:xfrm>
        </p:grpSpPr>
        <p:sp>
          <p:nvSpPr>
            <p:cNvPr id="11" name="Pentagon 10"/>
            <p:cNvSpPr/>
            <p:nvPr/>
          </p:nvSpPr>
          <p:spPr>
            <a:xfrm>
              <a:off x="1110708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12" name="Pentagon 11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Conclusion</a:t>
              </a:r>
              <a:endParaRPr lang="en-US" sz="1000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7069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>
          <a:xfrm>
            <a:off x="4843463" y="4767263"/>
            <a:ext cx="1543050" cy="273844"/>
          </a:xfrm>
        </p:spPr>
        <p:txBody>
          <a:bodyPr/>
          <a:lstStyle/>
          <a:p>
            <a:fld id="{0824A976-D0F2-49D4-B4D6-867279AC101E}" type="slidenum">
              <a:rPr lang="en-GB" smtClean="0"/>
              <a:t>43</a:t>
            </a:fld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271305" y="2040982"/>
            <a:ext cx="63304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  <a:endParaRPr lang="en-GB" sz="32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746937" y="2714817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85478" y="2799439"/>
            <a:ext cx="63304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Saumay Dublish</a:t>
            </a:r>
          </a:p>
          <a:p>
            <a:pPr algn="ctr"/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saumay.dublish@synopsys.com</a:t>
            </a:r>
            <a:endParaRPr lang="en-GB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http://homepages.inf.ed.ac.uk/s1433370/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53063" y="282474"/>
            <a:ext cx="6566945" cy="15521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51431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900" b="1" i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Poise</a:t>
            </a:r>
            <a:r>
              <a:rPr lang="en-GB" sz="29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GB" sz="29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Balancing Thread-Level Parallelism and Memory System Performance in GPUs using Machine Learning</a:t>
            </a:r>
            <a:endParaRPr lang="en-GB" sz="21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7945" y="4219579"/>
            <a:ext cx="2668772" cy="64037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20" y="4310661"/>
            <a:ext cx="2091000" cy="46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50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5</a:t>
            </a:fld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-1162" y="1733199"/>
            <a:ext cx="20425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Instruction concurrency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-2871" y="3420408"/>
            <a:ext cx="16239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Warp concurrency</a:t>
            </a:r>
            <a:endParaRPr lang="en-US" sz="1400" dirty="0"/>
          </a:p>
        </p:txBody>
      </p:sp>
      <p:grpSp>
        <p:nvGrpSpPr>
          <p:cNvPr id="2" name="Group 1"/>
          <p:cNvGrpSpPr/>
          <p:nvPr/>
        </p:nvGrpSpPr>
        <p:grpSpPr>
          <a:xfrm>
            <a:off x="2073379" y="1382768"/>
            <a:ext cx="978153" cy="1154485"/>
            <a:chOff x="2073379" y="1045493"/>
            <a:chExt cx="978153" cy="1154485"/>
          </a:xfrm>
        </p:grpSpPr>
        <p:grpSp>
          <p:nvGrpSpPr>
            <p:cNvPr id="44" name="Group 43"/>
            <p:cNvGrpSpPr/>
            <p:nvPr/>
          </p:nvGrpSpPr>
          <p:grpSpPr>
            <a:xfrm>
              <a:off x="2126803" y="1045493"/>
              <a:ext cx="901209" cy="1154485"/>
              <a:chOff x="893880" y="1446816"/>
              <a:chExt cx="901209" cy="1154485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893880" y="1479916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020896" y="1446816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893880" y="1634886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p:grpSp>
        <p:sp>
          <p:nvSpPr>
            <p:cNvPr id="54" name="TextBox 53"/>
            <p:cNvSpPr txBox="1"/>
            <p:nvPr/>
          </p:nvSpPr>
          <p:spPr>
            <a:xfrm>
              <a:off x="2073379" y="1935313"/>
              <a:ext cx="97815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chemeClr val="bg2">
                      <a:lumMod val="25000"/>
                    </a:schemeClr>
                  </a:solidFill>
                </a:rPr>
                <a:t>DEPENDENCY</a:t>
              </a:r>
              <a:endParaRPr lang="en-US" sz="1600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cxnSp>
        <p:nvCxnSpPr>
          <p:cNvPr id="28" name="Straight Connector 27"/>
          <p:cNvCxnSpPr/>
          <p:nvPr/>
        </p:nvCxnSpPr>
        <p:spPr>
          <a:xfrm>
            <a:off x="4339591" y="1442456"/>
            <a:ext cx="0" cy="929780"/>
          </a:xfrm>
          <a:prstGeom prst="line">
            <a:avLst/>
          </a:prstGeom>
          <a:ln w="158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339591" y="1914841"/>
            <a:ext cx="2443396" cy="0"/>
          </a:xfrm>
          <a:prstGeom prst="straightConnector1">
            <a:avLst/>
          </a:prstGeom>
          <a:ln w="158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4341669" y="1605909"/>
            <a:ext cx="1312695" cy="30749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4340457" y="1916360"/>
            <a:ext cx="723702" cy="307493"/>
          </a:xfrm>
          <a:prstGeom prst="rect">
            <a:avLst/>
          </a:prstGeom>
          <a:solidFill>
            <a:srgbClr val="2FAC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6389852" y="1900047"/>
            <a:ext cx="4940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i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time</a:t>
            </a:r>
            <a:endParaRPr lang="en-US" i="1" dirty="0"/>
          </a:p>
        </p:txBody>
      </p:sp>
      <p:grpSp>
        <p:nvGrpSpPr>
          <p:cNvPr id="7" name="Group 6"/>
          <p:cNvGrpSpPr/>
          <p:nvPr/>
        </p:nvGrpSpPr>
        <p:grpSpPr>
          <a:xfrm>
            <a:off x="5073420" y="1941476"/>
            <a:ext cx="604191" cy="414094"/>
            <a:chOff x="5073420" y="1941476"/>
            <a:chExt cx="604191" cy="414094"/>
          </a:xfrm>
        </p:grpSpPr>
        <p:cxnSp>
          <p:nvCxnSpPr>
            <p:cNvPr id="107" name="Straight Arrow Connector 106"/>
            <p:cNvCxnSpPr/>
            <p:nvPr/>
          </p:nvCxnSpPr>
          <p:spPr>
            <a:xfrm>
              <a:off x="5073420" y="2352764"/>
              <a:ext cx="604191" cy="2806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8" name="Group 117"/>
            <p:cNvGrpSpPr/>
            <p:nvPr/>
          </p:nvGrpSpPr>
          <p:grpSpPr>
            <a:xfrm>
              <a:off x="5135186" y="1941476"/>
              <a:ext cx="493987" cy="364324"/>
              <a:chOff x="2238626" y="3828596"/>
              <a:chExt cx="550278" cy="463148"/>
            </a:xfrm>
          </p:grpSpPr>
          <p:sp>
            <p:nvSpPr>
              <p:cNvPr id="116" name="Cloud 115"/>
              <p:cNvSpPr/>
              <p:nvPr/>
            </p:nvSpPr>
            <p:spPr>
              <a:xfrm>
                <a:off x="2238626" y="3828596"/>
                <a:ext cx="534611" cy="463148"/>
              </a:xfrm>
              <a:prstGeom prst="cloud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 rot="20500540">
                <a:off x="2254478" y="3860892"/>
                <a:ext cx="534426" cy="4303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Gabriola" charset="0"/>
                    <a:ea typeface="Gabriola" charset="0"/>
                    <a:cs typeface="Gabriola" charset="0"/>
                  </a:rPr>
                  <a:t>stall</a:t>
                </a:r>
                <a:endParaRPr lang="en-US" sz="1200" dirty="0">
                  <a:latin typeface="Gabriola" charset="0"/>
                  <a:ea typeface="Gabriola" charset="0"/>
                  <a:cs typeface="Gabriola" charset="0"/>
                </a:endParaRPr>
              </a:p>
            </p:txBody>
          </p:sp>
        </p:grpSp>
      </p:grpSp>
      <p:sp>
        <p:nvSpPr>
          <p:cNvPr id="36" name="TextBox 35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Hiding Latencies in GPUs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06079" y="1995589"/>
            <a:ext cx="1781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(Intra-warp concurrency)</a:t>
            </a:r>
            <a:endParaRPr lang="en-US" sz="1200" i="1" dirty="0"/>
          </a:p>
        </p:txBody>
      </p:sp>
      <p:sp>
        <p:nvSpPr>
          <p:cNvPr id="38" name="TextBox 37"/>
          <p:cNvSpPr txBox="1"/>
          <p:nvPr/>
        </p:nvSpPr>
        <p:spPr>
          <a:xfrm>
            <a:off x="-60091" y="3675465"/>
            <a:ext cx="17227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(Inter-warp concurrency)</a:t>
            </a:r>
            <a:endParaRPr lang="en-US" sz="1200" i="1" dirty="0"/>
          </a:p>
        </p:txBody>
      </p:sp>
      <p:sp>
        <p:nvSpPr>
          <p:cNvPr id="39" name="Rectangle 38"/>
          <p:cNvSpPr/>
          <p:nvPr/>
        </p:nvSpPr>
        <p:spPr>
          <a:xfrm>
            <a:off x="2004477" y="704674"/>
            <a:ext cx="28490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Harnessing concurrency</a:t>
            </a:r>
            <a:endParaRPr lang="en-US" sz="2000" b="1" dirty="0">
              <a:solidFill>
                <a:srgbClr val="C00000"/>
              </a:solidFill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grpSp>
        <p:nvGrpSpPr>
          <p:cNvPr id="31" name="Group 30"/>
          <p:cNvGrpSpPr/>
          <p:nvPr/>
        </p:nvGrpSpPr>
        <p:grpSpPr>
          <a:xfrm>
            <a:off x="1606139" y="3077779"/>
            <a:ext cx="1447841" cy="1807008"/>
            <a:chOff x="1606139" y="3077779"/>
            <a:chExt cx="1447841" cy="1807008"/>
          </a:xfrm>
        </p:grpSpPr>
        <p:grpSp>
          <p:nvGrpSpPr>
            <p:cNvPr id="32" name="Group 31"/>
            <p:cNvGrpSpPr/>
            <p:nvPr/>
          </p:nvGrpSpPr>
          <p:grpSpPr>
            <a:xfrm>
              <a:off x="2075827" y="3077779"/>
              <a:ext cx="978153" cy="1174927"/>
              <a:chOff x="2255707" y="3055294"/>
              <a:chExt cx="978153" cy="1174927"/>
            </a:xfrm>
          </p:grpSpPr>
          <p:sp>
            <p:nvSpPr>
              <p:cNvPr id="69" name="Rectangle 68"/>
              <p:cNvSpPr/>
              <p:nvPr/>
            </p:nvSpPr>
            <p:spPr>
              <a:xfrm>
                <a:off x="2308955" y="3088394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2435971" y="3055294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2304407" y="3257768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2255707" y="3968611"/>
                <a:ext cx="9781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DEPENDENCY</a:t>
                </a:r>
                <a:endParaRPr lang="en-US" sz="16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1958407" y="3237674"/>
              <a:ext cx="978153" cy="1174927"/>
              <a:chOff x="2255707" y="3055294"/>
              <a:chExt cx="978153" cy="1174927"/>
            </a:xfrm>
          </p:grpSpPr>
          <p:sp>
            <p:nvSpPr>
              <p:cNvPr id="65" name="Rectangle 64"/>
              <p:cNvSpPr/>
              <p:nvPr/>
            </p:nvSpPr>
            <p:spPr>
              <a:xfrm>
                <a:off x="2308955" y="3088394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2435971" y="3055294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2304407" y="3257768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2255707" y="3968611"/>
                <a:ext cx="9781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DEPENDENCY</a:t>
                </a:r>
                <a:endParaRPr lang="en-US" sz="16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1838487" y="3395069"/>
              <a:ext cx="978153" cy="1174927"/>
              <a:chOff x="2255707" y="3055294"/>
              <a:chExt cx="978153" cy="1174927"/>
            </a:xfrm>
          </p:grpSpPr>
          <p:sp>
            <p:nvSpPr>
              <p:cNvPr id="56" name="Rectangle 55"/>
              <p:cNvSpPr/>
              <p:nvPr/>
            </p:nvSpPr>
            <p:spPr>
              <a:xfrm>
                <a:off x="2308955" y="3088394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2435971" y="3055294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304407" y="3257768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2255707" y="3968611"/>
                <a:ext cx="9781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DEPENDENCY</a:t>
                </a:r>
                <a:endParaRPr lang="en-US" sz="16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1726062" y="3552464"/>
              <a:ext cx="978153" cy="1174927"/>
              <a:chOff x="2255707" y="3055294"/>
              <a:chExt cx="978153" cy="1174927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2308955" y="3088394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435971" y="3055294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2304407" y="3257768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2255707" y="3968611"/>
                <a:ext cx="9781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DEPENDENCY</a:t>
                </a:r>
                <a:endParaRPr lang="en-US" sz="16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1606139" y="3709860"/>
              <a:ext cx="978153" cy="1174927"/>
              <a:chOff x="2255707" y="3055294"/>
              <a:chExt cx="978153" cy="1174927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2308955" y="3088394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435971" y="3055294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2304407" y="3257768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2255707" y="3968611"/>
                <a:ext cx="9781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DEPENDENCY</a:t>
                </a:r>
                <a:endParaRPr lang="en-US" sz="16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</p:grpSp>
      <p:grpSp>
        <p:nvGrpSpPr>
          <p:cNvPr id="73" name="Group 72"/>
          <p:cNvGrpSpPr/>
          <p:nvPr/>
        </p:nvGrpSpPr>
        <p:grpSpPr>
          <a:xfrm>
            <a:off x="4339590" y="3323916"/>
            <a:ext cx="2550257" cy="929780"/>
            <a:chOff x="4339590" y="3323916"/>
            <a:chExt cx="2550257" cy="929780"/>
          </a:xfrm>
        </p:grpSpPr>
        <p:grpSp>
          <p:nvGrpSpPr>
            <p:cNvPr id="74" name="Group 73"/>
            <p:cNvGrpSpPr/>
            <p:nvPr/>
          </p:nvGrpSpPr>
          <p:grpSpPr>
            <a:xfrm>
              <a:off x="4339590" y="3323916"/>
              <a:ext cx="2443396" cy="929780"/>
              <a:chOff x="4339590" y="3323916"/>
              <a:chExt cx="2443396" cy="929780"/>
            </a:xfrm>
          </p:grpSpPr>
          <p:cxnSp>
            <p:nvCxnSpPr>
              <p:cNvPr id="76" name="Straight Arrow Connector 75"/>
              <p:cNvCxnSpPr/>
              <p:nvPr/>
            </p:nvCxnSpPr>
            <p:spPr>
              <a:xfrm>
                <a:off x="4339590" y="3796301"/>
                <a:ext cx="2443396" cy="0"/>
              </a:xfrm>
              <a:prstGeom prst="straightConnector1">
                <a:avLst/>
              </a:prstGeom>
              <a:ln w="15875">
                <a:solidFill>
                  <a:srgbClr val="00206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4339590" y="3323916"/>
                <a:ext cx="0" cy="929780"/>
              </a:xfrm>
              <a:prstGeom prst="line">
                <a:avLst/>
              </a:prstGeom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" name="Rectangle 74"/>
            <p:cNvSpPr/>
            <p:nvPr/>
          </p:nvSpPr>
          <p:spPr>
            <a:xfrm>
              <a:off x="6395801" y="3781556"/>
              <a:ext cx="4940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i="1" dirty="0" smtClean="0">
                  <a:solidFill>
                    <a:srgbClr val="002060"/>
                  </a:solidFill>
                  <a:latin typeface="Centaur" panose="02030504050205020304" pitchFamily="18" charset="0"/>
                  <a:cs typeface="Nirmala UI Semilight" panose="020B0402040204020203" pitchFamily="34" charset="0"/>
                </a:rPr>
                <a:t>time</a:t>
              </a:r>
              <a:endParaRPr lang="en-US" i="1" dirty="0"/>
            </a:p>
          </p:txBody>
        </p:sp>
      </p:grpSp>
      <p:sp>
        <p:nvSpPr>
          <p:cNvPr id="81" name="Rectangle 80"/>
          <p:cNvSpPr/>
          <p:nvPr/>
        </p:nvSpPr>
        <p:spPr>
          <a:xfrm>
            <a:off x="3280981" y="3438363"/>
            <a:ext cx="11176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i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Load latency</a:t>
            </a:r>
            <a:endParaRPr lang="en-US" i="1" dirty="0"/>
          </a:p>
        </p:txBody>
      </p:sp>
      <p:sp>
        <p:nvSpPr>
          <p:cNvPr id="82" name="Rectangle 81"/>
          <p:cNvSpPr/>
          <p:nvPr/>
        </p:nvSpPr>
        <p:spPr>
          <a:xfrm>
            <a:off x="3482466" y="3808010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i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Execution</a:t>
            </a:r>
            <a:endParaRPr lang="en-US" i="1" dirty="0"/>
          </a:p>
        </p:txBody>
      </p:sp>
      <p:sp>
        <p:nvSpPr>
          <p:cNvPr id="83" name="Rectangle 82"/>
          <p:cNvSpPr/>
          <p:nvPr/>
        </p:nvSpPr>
        <p:spPr>
          <a:xfrm>
            <a:off x="3282305" y="1571134"/>
            <a:ext cx="11176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i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Load latency</a:t>
            </a:r>
            <a:endParaRPr lang="en-US" i="1" dirty="0"/>
          </a:p>
        </p:txBody>
      </p:sp>
      <p:sp>
        <p:nvSpPr>
          <p:cNvPr id="84" name="Rectangle 83"/>
          <p:cNvSpPr/>
          <p:nvPr/>
        </p:nvSpPr>
        <p:spPr>
          <a:xfrm>
            <a:off x="3483790" y="1940781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i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Execution</a:t>
            </a:r>
            <a:endParaRPr lang="en-US" i="1" dirty="0"/>
          </a:p>
        </p:txBody>
      </p:sp>
      <p:grpSp>
        <p:nvGrpSpPr>
          <p:cNvPr id="80" name="Group 79"/>
          <p:cNvGrpSpPr/>
          <p:nvPr/>
        </p:nvGrpSpPr>
        <p:grpSpPr>
          <a:xfrm>
            <a:off x="0" y="4969565"/>
            <a:ext cx="5176298" cy="173935"/>
            <a:chOff x="0" y="4969565"/>
            <a:chExt cx="5176298" cy="173935"/>
          </a:xfrm>
        </p:grpSpPr>
        <p:sp>
          <p:nvSpPr>
            <p:cNvPr id="85" name="Pentagon 84"/>
            <p:cNvSpPr/>
            <p:nvPr/>
          </p:nvSpPr>
          <p:spPr>
            <a:xfrm>
              <a:off x="2041009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Hiding Latencies in GPUs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86" name="Pentagon 85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GPU Architecture</a:t>
              </a:r>
              <a:endParaRPr lang="en-US" sz="1000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11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6</a:t>
            </a:fld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-1162" y="1733199"/>
            <a:ext cx="20425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Instruction concurrency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-2871" y="3420408"/>
            <a:ext cx="16239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Warp concurrency</a:t>
            </a:r>
            <a:endParaRPr lang="en-US" sz="1400" dirty="0"/>
          </a:p>
        </p:txBody>
      </p:sp>
      <p:grpSp>
        <p:nvGrpSpPr>
          <p:cNvPr id="2" name="Group 1"/>
          <p:cNvGrpSpPr/>
          <p:nvPr/>
        </p:nvGrpSpPr>
        <p:grpSpPr>
          <a:xfrm>
            <a:off x="2073379" y="1382768"/>
            <a:ext cx="978153" cy="1154485"/>
            <a:chOff x="2073379" y="1045493"/>
            <a:chExt cx="978153" cy="1154485"/>
          </a:xfrm>
        </p:grpSpPr>
        <p:grpSp>
          <p:nvGrpSpPr>
            <p:cNvPr id="44" name="Group 43"/>
            <p:cNvGrpSpPr/>
            <p:nvPr/>
          </p:nvGrpSpPr>
          <p:grpSpPr>
            <a:xfrm>
              <a:off x="2126803" y="1045493"/>
              <a:ext cx="901209" cy="1154485"/>
              <a:chOff x="893880" y="1446816"/>
              <a:chExt cx="901209" cy="1154485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893880" y="1479916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020896" y="1446816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893880" y="1634886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p:grpSp>
        <p:sp>
          <p:nvSpPr>
            <p:cNvPr id="54" name="TextBox 53"/>
            <p:cNvSpPr txBox="1"/>
            <p:nvPr/>
          </p:nvSpPr>
          <p:spPr>
            <a:xfrm>
              <a:off x="2073379" y="1935313"/>
              <a:ext cx="97815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chemeClr val="bg2">
                      <a:lumMod val="25000"/>
                    </a:schemeClr>
                  </a:solidFill>
                </a:rPr>
                <a:t>DEPENDENCY</a:t>
              </a:r>
              <a:endParaRPr lang="en-US" sz="1600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cxnSp>
        <p:nvCxnSpPr>
          <p:cNvPr id="28" name="Straight Connector 27"/>
          <p:cNvCxnSpPr/>
          <p:nvPr/>
        </p:nvCxnSpPr>
        <p:spPr>
          <a:xfrm>
            <a:off x="4339591" y="1442456"/>
            <a:ext cx="0" cy="929780"/>
          </a:xfrm>
          <a:prstGeom prst="line">
            <a:avLst/>
          </a:prstGeom>
          <a:ln w="158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339591" y="1914841"/>
            <a:ext cx="2443396" cy="0"/>
          </a:xfrm>
          <a:prstGeom prst="straightConnector1">
            <a:avLst/>
          </a:prstGeom>
          <a:ln w="158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4341669" y="1605909"/>
            <a:ext cx="1312695" cy="30749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4340457" y="1916360"/>
            <a:ext cx="723702" cy="307493"/>
          </a:xfrm>
          <a:prstGeom prst="rect">
            <a:avLst/>
          </a:prstGeom>
          <a:solidFill>
            <a:srgbClr val="2FAC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6389852" y="1900047"/>
            <a:ext cx="4940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i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time</a:t>
            </a:r>
            <a:endParaRPr lang="en-US" i="1" dirty="0"/>
          </a:p>
        </p:txBody>
      </p:sp>
      <p:grpSp>
        <p:nvGrpSpPr>
          <p:cNvPr id="7" name="Group 6"/>
          <p:cNvGrpSpPr/>
          <p:nvPr/>
        </p:nvGrpSpPr>
        <p:grpSpPr>
          <a:xfrm>
            <a:off x="5073420" y="1941476"/>
            <a:ext cx="604191" cy="414094"/>
            <a:chOff x="5073420" y="1941476"/>
            <a:chExt cx="604191" cy="414094"/>
          </a:xfrm>
        </p:grpSpPr>
        <p:cxnSp>
          <p:nvCxnSpPr>
            <p:cNvPr id="107" name="Straight Arrow Connector 106"/>
            <p:cNvCxnSpPr/>
            <p:nvPr/>
          </p:nvCxnSpPr>
          <p:spPr>
            <a:xfrm>
              <a:off x="5073420" y="2352764"/>
              <a:ext cx="604191" cy="2806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8" name="Group 117"/>
            <p:cNvGrpSpPr/>
            <p:nvPr/>
          </p:nvGrpSpPr>
          <p:grpSpPr>
            <a:xfrm>
              <a:off x="5135186" y="1941476"/>
              <a:ext cx="493987" cy="364324"/>
              <a:chOff x="2238626" y="3828596"/>
              <a:chExt cx="550278" cy="463148"/>
            </a:xfrm>
          </p:grpSpPr>
          <p:sp>
            <p:nvSpPr>
              <p:cNvPr id="116" name="Cloud 115"/>
              <p:cNvSpPr/>
              <p:nvPr/>
            </p:nvSpPr>
            <p:spPr>
              <a:xfrm>
                <a:off x="2238626" y="3828596"/>
                <a:ext cx="534611" cy="463148"/>
              </a:xfrm>
              <a:prstGeom prst="cloud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 rot="20500540">
                <a:off x="2254478" y="3860892"/>
                <a:ext cx="534426" cy="4303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Gabriola" charset="0"/>
                    <a:ea typeface="Gabriola" charset="0"/>
                    <a:cs typeface="Gabriola" charset="0"/>
                  </a:rPr>
                  <a:t>stall</a:t>
                </a:r>
                <a:endParaRPr lang="en-US" sz="1200" dirty="0">
                  <a:latin typeface="Gabriola" charset="0"/>
                  <a:ea typeface="Gabriola" charset="0"/>
                  <a:cs typeface="Gabriola" charset="0"/>
                </a:endParaRPr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2075827" y="3077779"/>
            <a:ext cx="978153" cy="1174927"/>
            <a:chOff x="2255707" y="3055294"/>
            <a:chExt cx="978153" cy="1174927"/>
          </a:xfrm>
        </p:grpSpPr>
        <p:sp>
          <p:nvSpPr>
            <p:cNvPr id="41" name="Rectangle 40"/>
            <p:cNvSpPr/>
            <p:nvPr/>
          </p:nvSpPr>
          <p:spPr>
            <a:xfrm>
              <a:off x="2308955" y="3088394"/>
              <a:ext cx="855273" cy="112138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435971" y="3055294"/>
              <a:ext cx="59926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</a:rPr>
                <a:t>LOAD</a:t>
              </a:r>
              <a:endParaRPr lang="en-US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304407" y="3257768"/>
              <a:ext cx="90120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</a:p>
            <a:p>
              <a:r>
                <a: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</a:p>
            <a:p>
              <a:r>
                <a: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</a:p>
            <a:p>
              <a:r>
                <a:rPr lang="en-US" sz="11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  <a:endParaRPr lang="en-US" sz="1100" i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255707" y="3968611"/>
              <a:ext cx="97815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chemeClr val="bg2">
                      <a:lumMod val="25000"/>
                    </a:schemeClr>
                  </a:solidFill>
                </a:rPr>
                <a:t>DEPENDENCY</a:t>
              </a:r>
              <a:endParaRPr lang="en-US" sz="1600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1958407" y="3237674"/>
            <a:ext cx="978153" cy="1174927"/>
            <a:chOff x="2255707" y="3055294"/>
            <a:chExt cx="978153" cy="1174927"/>
          </a:xfrm>
        </p:grpSpPr>
        <p:sp>
          <p:nvSpPr>
            <p:cNvPr id="128" name="Rectangle 127"/>
            <p:cNvSpPr/>
            <p:nvPr/>
          </p:nvSpPr>
          <p:spPr>
            <a:xfrm>
              <a:off x="2308955" y="3088394"/>
              <a:ext cx="855273" cy="112138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2435971" y="3055294"/>
              <a:ext cx="59926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</a:rPr>
                <a:t>LOAD</a:t>
              </a:r>
              <a:endParaRPr lang="en-US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2304407" y="3257768"/>
              <a:ext cx="90120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</a:p>
            <a:p>
              <a:r>
                <a: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</a:p>
            <a:p>
              <a:r>
                <a: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</a:p>
            <a:p>
              <a:r>
                <a:rPr lang="en-US" sz="11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  <a:endParaRPr lang="en-US" sz="1100" i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2255707" y="3968611"/>
              <a:ext cx="97815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chemeClr val="bg2">
                      <a:lumMod val="25000"/>
                    </a:schemeClr>
                  </a:solidFill>
                </a:rPr>
                <a:t>DEPENDENCY</a:t>
              </a:r>
              <a:endParaRPr lang="en-US" sz="1600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1838487" y="3395069"/>
            <a:ext cx="978153" cy="1174927"/>
            <a:chOff x="2255707" y="3055294"/>
            <a:chExt cx="978153" cy="1174927"/>
          </a:xfrm>
        </p:grpSpPr>
        <p:sp>
          <p:nvSpPr>
            <p:cNvPr id="133" name="Rectangle 132"/>
            <p:cNvSpPr/>
            <p:nvPr/>
          </p:nvSpPr>
          <p:spPr>
            <a:xfrm>
              <a:off x="2308955" y="3088394"/>
              <a:ext cx="855273" cy="112138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2435971" y="3055294"/>
              <a:ext cx="59926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</a:rPr>
                <a:t>LOAD</a:t>
              </a:r>
              <a:endParaRPr lang="en-US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2304407" y="3257768"/>
              <a:ext cx="90120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</a:p>
            <a:p>
              <a:r>
                <a: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</a:p>
            <a:p>
              <a:r>
                <a: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</a:p>
            <a:p>
              <a:r>
                <a:rPr lang="en-US" sz="11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  <a:endParaRPr lang="en-US" sz="1100" i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2255707" y="3968611"/>
              <a:ext cx="97815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chemeClr val="bg2">
                      <a:lumMod val="25000"/>
                    </a:schemeClr>
                  </a:solidFill>
                </a:rPr>
                <a:t>DEPENDENCY</a:t>
              </a:r>
              <a:endParaRPr lang="en-US" sz="1600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1726062" y="3552464"/>
            <a:ext cx="978153" cy="1174927"/>
            <a:chOff x="2255707" y="3055294"/>
            <a:chExt cx="978153" cy="1174927"/>
          </a:xfrm>
        </p:grpSpPr>
        <p:sp>
          <p:nvSpPr>
            <p:cNvPr id="138" name="Rectangle 137"/>
            <p:cNvSpPr/>
            <p:nvPr/>
          </p:nvSpPr>
          <p:spPr>
            <a:xfrm>
              <a:off x="2308955" y="3088394"/>
              <a:ext cx="855273" cy="112138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2435971" y="3055294"/>
              <a:ext cx="59926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</a:rPr>
                <a:t>LOAD</a:t>
              </a:r>
              <a:endParaRPr lang="en-US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2304407" y="3257768"/>
              <a:ext cx="90120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</a:p>
            <a:p>
              <a:r>
                <a: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</a:p>
            <a:p>
              <a:r>
                <a: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</a:p>
            <a:p>
              <a:r>
                <a:rPr lang="en-US" sz="11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  <a:endParaRPr lang="en-US" sz="1100" i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2255707" y="3968611"/>
              <a:ext cx="97815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chemeClr val="bg2">
                      <a:lumMod val="25000"/>
                    </a:schemeClr>
                  </a:solidFill>
                </a:rPr>
                <a:t>DEPENDENCY</a:t>
              </a:r>
              <a:endParaRPr lang="en-US" sz="1600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1606139" y="3709860"/>
            <a:ext cx="978153" cy="1174927"/>
            <a:chOff x="2255707" y="3055294"/>
            <a:chExt cx="978153" cy="1174927"/>
          </a:xfrm>
        </p:grpSpPr>
        <p:sp>
          <p:nvSpPr>
            <p:cNvPr id="143" name="Rectangle 142"/>
            <p:cNvSpPr/>
            <p:nvPr/>
          </p:nvSpPr>
          <p:spPr>
            <a:xfrm>
              <a:off x="2308955" y="3088394"/>
              <a:ext cx="855273" cy="112138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2435971" y="3055294"/>
              <a:ext cx="59926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</a:rPr>
                <a:t>LOAD</a:t>
              </a:r>
              <a:endParaRPr lang="en-US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2304407" y="3257768"/>
              <a:ext cx="90120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</a:p>
            <a:p>
              <a:r>
                <a: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</a:p>
            <a:p>
              <a:r>
                <a: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</a:p>
            <a:p>
              <a:r>
                <a:rPr lang="en-US" sz="11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  <a:endParaRPr lang="en-US" sz="1100" i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2255707" y="3968611"/>
              <a:ext cx="97815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chemeClr val="bg2">
                      <a:lumMod val="25000"/>
                    </a:schemeClr>
                  </a:solidFill>
                </a:rPr>
                <a:t>DEPENDENCY</a:t>
              </a:r>
              <a:endParaRPr lang="en-US" sz="1600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sp>
        <p:nvSpPr>
          <p:cNvPr id="57" name="Rectangle 56"/>
          <p:cNvSpPr/>
          <p:nvPr/>
        </p:nvSpPr>
        <p:spPr>
          <a:xfrm>
            <a:off x="6395801" y="3781556"/>
            <a:ext cx="4940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i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time</a:t>
            </a:r>
            <a:endParaRPr lang="en-US" i="1" dirty="0"/>
          </a:p>
        </p:txBody>
      </p:sp>
      <p:sp>
        <p:nvSpPr>
          <p:cNvPr id="61" name="Rectangle 60"/>
          <p:cNvSpPr/>
          <p:nvPr/>
        </p:nvSpPr>
        <p:spPr>
          <a:xfrm>
            <a:off x="5635813" y="3486742"/>
            <a:ext cx="229171" cy="309817"/>
          </a:xfrm>
          <a:prstGeom prst="rect">
            <a:avLst/>
          </a:prstGeom>
          <a:solidFill>
            <a:srgbClr val="EA8E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5439998" y="3486742"/>
            <a:ext cx="205087" cy="309817"/>
          </a:xfrm>
          <a:prstGeom prst="rect">
            <a:avLst/>
          </a:prstGeom>
          <a:solidFill>
            <a:srgbClr val="F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4349163" y="3487369"/>
            <a:ext cx="1090835" cy="30749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4347951" y="3805315"/>
            <a:ext cx="2109356" cy="308498"/>
            <a:chOff x="4347951" y="3805315"/>
            <a:chExt cx="2109356" cy="308498"/>
          </a:xfrm>
        </p:grpSpPr>
        <p:sp>
          <p:nvSpPr>
            <p:cNvPr id="69" name="Rectangle 68"/>
            <p:cNvSpPr/>
            <p:nvPr/>
          </p:nvSpPr>
          <p:spPr>
            <a:xfrm>
              <a:off x="4347951" y="3805315"/>
              <a:ext cx="256883" cy="307493"/>
            </a:xfrm>
            <a:prstGeom prst="rect">
              <a:avLst/>
            </a:prstGeom>
            <a:solidFill>
              <a:srgbClr val="2FAC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4605165" y="3805866"/>
              <a:ext cx="98423" cy="30749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4696366" y="3805866"/>
              <a:ext cx="174042" cy="307493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4870409" y="3806320"/>
              <a:ext cx="106669" cy="307493"/>
            </a:xfrm>
            <a:prstGeom prst="rect">
              <a:avLst/>
            </a:prstGeom>
            <a:solidFill>
              <a:srgbClr val="2FAC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968831" y="3805866"/>
              <a:ext cx="401887" cy="30749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5363496" y="3805866"/>
              <a:ext cx="485374" cy="307493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847013" y="3805866"/>
              <a:ext cx="451187" cy="307493"/>
            </a:xfrm>
            <a:prstGeom prst="rect">
              <a:avLst/>
            </a:prstGeom>
            <a:solidFill>
              <a:srgbClr val="2FAC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290486" y="3805866"/>
              <a:ext cx="166821" cy="30749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339590" y="3323916"/>
            <a:ext cx="2443396" cy="929780"/>
            <a:chOff x="4339590" y="3323916"/>
            <a:chExt cx="2443396" cy="929780"/>
          </a:xfrm>
        </p:grpSpPr>
        <p:cxnSp>
          <p:nvCxnSpPr>
            <p:cNvPr id="67" name="Straight Arrow Connector 66"/>
            <p:cNvCxnSpPr/>
            <p:nvPr/>
          </p:nvCxnSpPr>
          <p:spPr>
            <a:xfrm>
              <a:off x="4339590" y="3796301"/>
              <a:ext cx="2443396" cy="0"/>
            </a:xfrm>
            <a:prstGeom prst="straightConnector1">
              <a:avLst/>
            </a:prstGeom>
            <a:ln w="15875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4339590" y="3323916"/>
              <a:ext cx="0" cy="929780"/>
            </a:xfrm>
            <a:prstGeom prst="line">
              <a:avLst/>
            </a:prstGeom>
            <a:ln w="158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5" name="TextBox 84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Hiding Latencies in GPUs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06079" y="1995589"/>
            <a:ext cx="1781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(Intra-warp concurrency)</a:t>
            </a:r>
            <a:endParaRPr lang="en-US" sz="1200" i="1" dirty="0"/>
          </a:p>
        </p:txBody>
      </p:sp>
      <p:sp>
        <p:nvSpPr>
          <p:cNvPr id="87" name="TextBox 86"/>
          <p:cNvSpPr txBox="1"/>
          <p:nvPr/>
        </p:nvSpPr>
        <p:spPr>
          <a:xfrm>
            <a:off x="-60091" y="3675465"/>
            <a:ext cx="17227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(Inter-warp concurrency)</a:t>
            </a:r>
            <a:endParaRPr lang="en-US" sz="1200" i="1" dirty="0"/>
          </a:p>
        </p:txBody>
      </p:sp>
      <p:sp>
        <p:nvSpPr>
          <p:cNvPr id="88" name="Rectangle 87"/>
          <p:cNvSpPr/>
          <p:nvPr/>
        </p:nvSpPr>
        <p:spPr>
          <a:xfrm>
            <a:off x="2004477" y="704674"/>
            <a:ext cx="28490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Harnessing concurrency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3683825" y="4322645"/>
            <a:ext cx="3099161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600" b="1" dirty="0" smtClean="0">
                <a:solidFill>
                  <a:srgbClr val="002060"/>
                </a:solidFill>
                <a:latin typeface="Centaur" panose="02030504050205020304" pitchFamily="18" charset="0"/>
              </a:rPr>
              <a:t>Works well in compute-intensive applications</a:t>
            </a:r>
            <a:endParaRPr lang="en-GB" sz="1600" b="1" dirty="0">
              <a:solidFill>
                <a:srgbClr val="002060"/>
              </a:solidFill>
              <a:latin typeface="Centaur" panose="02030504050205020304" pitchFamily="18" charset="0"/>
            </a:endParaRPr>
          </a:p>
        </p:txBody>
      </p:sp>
      <p:pic>
        <p:nvPicPr>
          <p:cNvPr id="80" name="Picture 7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81" name="Rectangle 80"/>
          <p:cNvSpPr/>
          <p:nvPr/>
        </p:nvSpPr>
        <p:spPr>
          <a:xfrm>
            <a:off x="3280981" y="3438363"/>
            <a:ext cx="11176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i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Load latency</a:t>
            </a:r>
            <a:endParaRPr lang="en-US" i="1" dirty="0"/>
          </a:p>
        </p:txBody>
      </p:sp>
      <p:sp>
        <p:nvSpPr>
          <p:cNvPr id="82" name="Rectangle 81"/>
          <p:cNvSpPr/>
          <p:nvPr/>
        </p:nvSpPr>
        <p:spPr>
          <a:xfrm>
            <a:off x="3482466" y="3808010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i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Execution</a:t>
            </a:r>
            <a:endParaRPr lang="en-US" i="1" dirty="0"/>
          </a:p>
        </p:txBody>
      </p:sp>
      <p:sp>
        <p:nvSpPr>
          <p:cNvPr id="83" name="Rectangle 82"/>
          <p:cNvSpPr/>
          <p:nvPr/>
        </p:nvSpPr>
        <p:spPr>
          <a:xfrm>
            <a:off x="3282305" y="1571134"/>
            <a:ext cx="11176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i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Load latency</a:t>
            </a:r>
            <a:endParaRPr lang="en-US" i="1" dirty="0"/>
          </a:p>
        </p:txBody>
      </p:sp>
      <p:sp>
        <p:nvSpPr>
          <p:cNvPr id="84" name="Rectangle 83"/>
          <p:cNvSpPr/>
          <p:nvPr/>
        </p:nvSpPr>
        <p:spPr>
          <a:xfrm>
            <a:off x="3483790" y="1940781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i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Execution</a:t>
            </a:r>
            <a:endParaRPr lang="en-US" i="1" dirty="0"/>
          </a:p>
        </p:txBody>
      </p:sp>
      <p:grpSp>
        <p:nvGrpSpPr>
          <p:cNvPr id="90" name="Group 89"/>
          <p:cNvGrpSpPr/>
          <p:nvPr/>
        </p:nvGrpSpPr>
        <p:grpSpPr>
          <a:xfrm>
            <a:off x="0" y="4969565"/>
            <a:ext cx="5176298" cy="173935"/>
            <a:chOff x="0" y="4969565"/>
            <a:chExt cx="5176298" cy="173935"/>
          </a:xfrm>
        </p:grpSpPr>
        <p:sp>
          <p:nvSpPr>
            <p:cNvPr id="91" name="Pentagon 90"/>
            <p:cNvSpPr/>
            <p:nvPr/>
          </p:nvSpPr>
          <p:spPr>
            <a:xfrm>
              <a:off x="2041009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Hiding Latencies in GPUs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92" name="Pentagon 91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GPU Architecture</a:t>
              </a:r>
              <a:endParaRPr lang="en-US" sz="1000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1654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075827" y="3077779"/>
            <a:ext cx="978153" cy="1174927"/>
            <a:chOff x="2255707" y="3055294"/>
            <a:chExt cx="978153" cy="1174927"/>
          </a:xfrm>
        </p:grpSpPr>
        <p:sp>
          <p:nvSpPr>
            <p:cNvPr id="41" name="Rectangle 40"/>
            <p:cNvSpPr/>
            <p:nvPr/>
          </p:nvSpPr>
          <p:spPr>
            <a:xfrm>
              <a:off x="2308955" y="3088394"/>
              <a:ext cx="855273" cy="112138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435971" y="3055294"/>
              <a:ext cx="59926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</a:rPr>
                <a:t>LOAD</a:t>
              </a:r>
              <a:endParaRPr lang="en-US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304407" y="3257768"/>
              <a:ext cx="90120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</a:p>
            <a:p>
              <a:r>
                <a: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</a:p>
            <a:p>
              <a:r>
                <a: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</a:p>
            <a:p>
              <a:r>
                <a:rPr lang="en-US" sz="11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  <a:endParaRPr lang="en-US" sz="1100" i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255707" y="3968611"/>
              <a:ext cx="97815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chemeClr val="bg2">
                      <a:lumMod val="25000"/>
                    </a:schemeClr>
                  </a:solidFill>
                </a:rPr>
                <a:t>DEPENDENCY</a:t>
              </a:r>
              <a:endParaRPr lang="en-US" sz="1600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cxnSp>
        <p:nvCxnSpPr>
          <p:cNvPr id="126" name="Straight Connector 125"/>
          <p:cNvCxnSpPr/>
          <p:nvPr/>
        </p:nvCxnSpPr>
        <p:spPr>
          <a:xfrm>
            <a:off x="1921911" y="3586960"/>
            <a:ext cx="1023906" cy="472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1917074" y="3751963"/>
            <a:ext cx="1023906" cy="472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1917074" y="3923701"/>
            <a:ext cx="1023906" cy="472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7" name="Group 126"/>
          <p:cNvGrpSpPr/>
          <p:nvPr/>
        </p:nvGrpSpPr>
        <p:grpSpPr>
          <a:xfrm>
            <a:off x="1958407" y="3237674"/>
            <a:ext cx="978153" cy="1174927"/>
            <a:chOff x="2255707" y="3055294"/>
            <a:chExt cx="978153" cy="1174927"/>
          </a:xfrm>
        </p:grpSpPr>
        <p:sp>
          <p:nvSpPr>
            <p:cNvPr id="128" name="Rectangle 127"/>
            <p:cNvSpPr/>
            <p:nvPr/>
          </p:nvSpPr>
          <p:spPr>
            <a:xfrm>
              <a:off x="2308955" y="3088394"/>
              <a:ext cx="855273" cy="112138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2435971" y="3055294"/>
              <a:ext cx="59926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</a:rPr>
                <a:t>LOAD</a:t>
              </a:r>
              <a:endParaRPr lang="en-US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2304407" y="3257768"/>
              <a:ext cx="90120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</a:p>
            <a:p>
              <a:r>
                <a: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</a:p>
            <a:p>
              <a:r>
                <a: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</a:p>
            <a:p>
              <a:r>
                <a:rPr lang="en-US" sz="11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  <a:endParaRPr lang="en-US" sz="1100" i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2255707" y="3968611"/>
              <a:ext cx="97815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chemeClr val="bg2">
                      <a:lumMod val="25000"/>
                    </a:schemeClr>
                  </a:solidFill>
                </a:rPr>
                <a:t>DEPENDENCY</a:t>
              </a:r>
              <a:endParaRPr lang="en-US" sz="1600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cxnSp>
        <p:nvCxnSpPr>
          <p:cNvPr id="149" name="Straight Connector 148"/>
          <p:cNvCxnSpPr/>
          <p:nvPr/>
        </p:nvCxnSpPr>
        <p:spPr>
          <a:xfrm>
            <a:off x="1797716" y="3738968"/>
            <a:ext cx="1023906" cy="472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1792879" y="3903971"/>
            <a:ext cx="1023906" cy="472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1792879" y="4075709"/>
            <a:ext cx="1023906" cy="472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2" name="Group 131"/>
          <p:cNvGrpSpPr/>
          <p:nvPr/>
        </p:nvGrpSpPr>
        <p:grpSpPr>
          <a:xfrm>
            <a:off x="1838487" y="3395069"/>
            <a:ext cx="978153" cy="1174927"/>
            <a:chOff x="2255707" y="3055294"/>
            <a:chExt cx="978153" cy="1174927"/>
          </a:xfrm>
        </p:grpSpPr>
        <p:sp>
          <p:nvSpPr>
            <p:cNvPr id="133" name="Rectangle 132"/>
            <p:cNvSpPr/>
            <p:nvPr/>
          </p:nvSpPr>
          <p:spPr>
            <a:xfrm>
              <a:off x="2308955" y="3088394"/>
              <a:ext cx="855273" cy="112138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2435971" y="3055294"/>
              <a:ext cx="59926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</a:rPr>
                <a:t>LOAD</a:t>
              </a:r>
              <a:endParaRPr lang="en-US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2304407" y="3257768"/>
              <a:ext cx="90120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</a:p>
            <a:p>
              <a:r>
                <a: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</a:p>
            <a:p>
              <a:r>
                <a: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</a:p>
            <a:p>
              <a:r>
                <a:rPr lang="en-US" sz="11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  <a:endParaRPr lang="en-US" sz="1100" i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2255707" y="3968611"/>
              <a:ext cx="97815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chemeClr val="bg2">
                      <a:lumMod val="25000"/>
                    </a:schemeClr>
                  </a:solidFill>
                </a:rPr>
                <a:t>DEPENDENCY</a:t>
              </a:r>
              <a:endParaRPr lang="en-US" sz="1600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cxnSp>
        <p:nvCxnSpPr>
          <p:cNvPr id="152" name="Straight Connector 151"/>
          <p:cNvCxnSpPr/>
          <p:nvPr/>
        </p:nvCxnSpPr>
        <p:spPr>
          <a:xfrm>
            <a:off x="1677934" y="3903971"/>
            <a:ext cx="1023906" cy="472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1673097" y="4068974"/>
            <a:ext cx="1023906" cy="472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1673097" y="4240712"/>
            <a:ext cx="1023906" cy="472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7" name="Group 136"/>
          <p:cNvGrpSpPr/>
          <p:nvPr/>
        </p:nvGrpSpPr>
        <p:grpSpPr>
          <a:xfrm>
            <a:off x="1726062" y="3552464"/>
            <a:ext cx="978153" cy="1174927"/>
            <a:chOff x="2255707" y="3055294"/>
            <a:chExt cx="978153" cy="1174927"/>
          </a:xfrm>
        </p:grpSpPr>
        <p:sp>
          <p:nvSpPr>
            <p:cNvPr id="138" name="Rectangle 137"/>
            <p:cNvSpPr/>
            <p:nvPr/>
          </p:nvSpPr>
          <p:spPr>
            <a:xfrm>
              <a:off x="2308955" y="3088394"/>
              <a:ext cx="855273" cy="112138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2435971" y="3055294"/>
              <a:ext cx="59926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</a:rPr>
                <a:t>LOAD</a:t>
              </a:r>
              <a:endParaRPr lang="en-US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2304407" y="3257768"/>
              <a:ext cx="90120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</a:p>
            <a:p>
              <a:r>
                <a: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</a:p>
            <a:p>
              <a:r>
                <a: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</a:p>
            <a:p>
              <a:r>
                <a:rPr lang="en-US" sz="11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  <a:endParaRPr lang="en-US" sz="1100" i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2255707" y="3968611"/>
              <a:ext cx="97815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chemeClr val="bg2">
                      <a:lumMod val="25000"/>
                    </a:schemeClr>
                  </a:solidFill>
                </a:rPr>
                <a:t>DEPENDENCY</a:t>
              </a:r>
              <a:endParaRPr lang="en-US" sz="1600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cxnSp>
        <p:nvCxnSpPr>
          <p:cNvPr id="155" name="Straight Connector 154"/>
          <p:cNvCxnSpPr/>
          <p:nvPr/>
        </p:nvCxnSpPr>
        <p:spPr>
          <a:xfrm>
            <a:off x="1647640" y="4032638"/>
            <a:ext cx="947760" cy="11507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flipV="1">
            <a:off x="1779310" y="4209148"/>
            <a:ext cx="811253" cy="992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flipV="1">
            <a:off x="1768855" y="4380886"/>
            <a:ext cx="821708" cy="6541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4343634" y="1913064"/>
            <a:ext cx="180120" cy="307493"/>
          </a:xfrm>
          <a:prstGeom prst="rect">
            <a:avLst/>
          </a:prstGeom>
          <a:solidFill>
            <a:srgbClr val="2FAC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7</a:t>
            </a:fld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-1162" y="1733199"/>
            <a:ext cx="20425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Instruction concurrency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-2871" y="3420408"/>
            <a:ext cx="16239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Warp concurrency</a:t>
            </a:r>
            <a:endParaRPr lang="en-US" sz="1400" dirty="0"/>
          </a:p>
        </p:txBody>
      </p:sp>
      <p:grpSp>
        <p:nvGrpSpPr>
          <p:cNvPr id="2" name="Group 1"/>
          <p:cNvGrpSpPr/>
          <p:nvPr/>
        </p:nvGrpSpPr>
        <p:grpSpPr>
          <a:xfrm>
            <a:off x="2073379" y="1382768"/>
            <a:ext cx="978153" cy="1154485"/>
            <a:chOff x="2073379" y="1045493"/>
            <a:chExt cx="978153" cy="1154485"/>
          </a:xfrm>
        </p:grpSpPr>
        <p:grpSp>
          <p:nvGrpSpPr>
            <p:cNvPr id="44" name="Group 43"/>
            <p:cNvGrpSpPr/>
            <p:nvPr/>
          </p:nvGrpSpPr>
          <p:grpSpPr>
            <a:xfrm>
              <a:off x="2126803" y="1045493"/>
              <a:ext cx="901209" cy="1154485"/>
              <a:chOff x="893880" y="1446816"/>
              <a:chExt cx="901209" cy="1154485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893880" y="1479916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020896" y="1446816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893880" y="1634886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p:grpSp>
        <p:sp>
          <p:nvSpPr>
            <p:cNvPr id="54" name="TextBox 53"/>
            <p:cNvSpPr txBox="1"/>
            <p:nvPr/>
          </p:nvSpPr>
          <p:spPr>
            <a:xfrm>
              <a:off x="2073379" y="1935313"/>
              <a:ext cx="97815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chemeClr val="bg2">
                      <a:lumMod val="25000"/>
                    </a:schemeClr>
                  </a:solidFill>
                </a:rPr>
                <a:t>DEPENDENCY</a:t>
              </a:r>
              <a:endParaRPr lang="en-US" sz="1600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cxnSp>
        <p:nvCxnSpPr>
          <p:cNvPr id="28" name="Straight Connector 27"/>
          <p:cNvCxnSpPr/>
          <p:nvPr/>
        </p:nvCxnSpPr>
        <p:spPr>
          <a:xfrm>
            <a:off x="4339591" y="1442456"/>
            <a:ext cx="0" cy="929780"/>
          </a:xfrm>
          <a:prstGeom prst="line">
            <a:avLst/>
          </a:prstGeom>
          <a:ln w="158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339591" y="1914841"/>
            <a:ext cx="2443396" cy="0"/>
          </a:xfrm>
          <a:prstGeom prst="straightConnector1">
            <a:avLst/>
          </a:prstGeom>
          <a:ln w="158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6389852" y="1900047"/>
            <a:ext cx="4940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i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time</a:t>
            </a:r>
            <a:endParaRPr lang="en-US" i="1" dirty="0"/>
          </a:p>
        </p:txBody>
      </p:sp>
      <p:sp>
        <p:nvSpPr>
          <p:cNvPr id="123" name="Rectangle 122"/>
          <p:cNvSpPr/>
          <p:nvPr/>
        </p:nvSpPr>
        <p:spPr>
          <a:xfrm>
            <a:off x="2003848" y="779327"/>
            <a:ext cx="3272050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GB" sz="2000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Fewer independent operations</a:t>
            </a:r>
            <a:endParaRPr lang="en-US" sz="2000" dirty="0">
              <a:solidFill>
                <a:srgbClr val="C00000"/>
              </a:solidFill>
            </a:endParaRPr>
          </a:p>
        </p:txBody>
      </p:sp>
      <p:grpSp>
        <p:nvGrpSpPr>
          <p:cNvPr id="142" name="Group 141"/>
          <p:cNvGrpSpPr/>
          <p:nvPr/>
        </p:nvGrpSpPr>
        <p:grpSpPr>
          <a:xfrm>
            <a:off x="1606139" y="3709860"/>
            <a:ext cx="978153" cy="1174927"/>
            <a:chOff x="2255707" y="3055294"/>
            <a:chExt cx="978153" cy="1174927"/>
          </a:xfrm>
        </p:grpSpPr>
        <p:sp>
          <p:nvSpPr>
            <p:cNvPr id="143" name="Rectangle 142"/>
            <p:cNvSpPr/>
            <p:nvPr/>
          </p:nvSpPr>
          <p:spPr>
            <a:xfrm>
              <a:off x="2308955" y="3088394"/>
              <a:ext cx="855273" cy="112138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2435971" y="3055294"/>
              <a:ext cx="59926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2">
                      <a:lumMod val="25000"/>
                    </a:schemeClr>
                  </a:solidFill>
                </a:rPr>
                <a:t>LOAD</a:t>
              </a:r>
              <a:endParaRPr lang="en-US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2304407" y="3257768"/>
              <a:ext cx="90120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</a:p>
            <a:p>
              <a:r>
                <a: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</a:p>
            <a:p>
              <a:r>
                <a: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</a:p>
            <a:p>
              <a:r>
                <a:rPr lang="en-US" sz="11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Independent</a:t>
              </a:r>
              <a:endParaRPr lang="en-US" sz="1100" i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2255707" y="3968611"/>
              <a:ext cx="97815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chemeClr val="bg2">
                      <a:lumMod val="25000"/>
                    </a:schemeClr>
                  </a:solidFill>
                </a:rPr>
                <a:t>DEPENDENCY</a:t>
              </a:r>
              <a:endParaRPr lang="en-US" sz="1600" b="1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sp>
        <p:nvSpPr>
          <p:cNvPr id="57" name="Rectangle 56"/>
          <p:cNvSpPr/>
          <p:nvPr/>
        </p:nvSpPr>
        <p:spPr>
          <a:xfrm>
            <a:off x="6395801" y="3781556"/>
            <a:ext cx="4940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i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time</a:t>
            </a:r>
            <a:endParaRPr lang="en-US" i="1" dirty="0"/>
          </a:p>
        </p:txBody>
      </p:sp>
      <p:grpSp>
        <p:nvGrpSpPr>
          <p:cNvPr id="6" name="Group 5"/>
          <p:cNvGrpSpPr/>
          <p:nvPr/>
        </p:nvGrpSpPr>
        <p:grpSpPr>
          <a:xfrm>
            <a:off x="4339590" y="3323916"/>
            <a:ext cx="2443396" cy="929780"/>
            <a:chOff x="4339590" y="3323916"/>
            <a:chExt cx="2443396" cy="929780"/>
          </a:xfrm>
        </p:grpSpPr>
        <p:cxnSp>
          <p:nvCxnSpPr>
            <p:cNvPr id="67" name="Straight Arrow Connector 66"/>
            <p:cNvCxnSpPr/>
            <p:nvPr/>
          </p:nvCxnSpPr>
          <p:spPr>
            <a:xfrm>
              <a:off x="4339590" y="3796301"/>
              <a:ext cx="2443396" cy="0"/>
            </a:xfrm>
            <a:prstGeom prst="straightConnector1">
              <a:avLst/>
            </a:prstGeom>
            <a:ln w="15875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4339590" y="3323916"/>
              <a:ext cx="0" cy="929780"/>
            </a:xfrm>
            <a:prstGeom prst="line">
              <a:avLst/>
            </a:prstGeom>
            <a:ln w="158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Straight Connector 8"/>
          <p:cNvCxnSpPr/>
          <p:nvPr/>
        </p:nvCxnSpPr>
        <p:spPr>
          <a:xfrm>
            <a:off x="2199785" y="1872049"/>
            <a:ext cx="754703" cy="958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4341669" y="1605909"/>
            <a:ext cx="1312695" cy="30749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4340457" y="1916360"/>
            <a:ext cx="723702" cy="307493"/>
          </a:xfrm>
          <a:prstGeom prst="rect">
            <a:avLst/>
          </a:prstGeom>
          <a:solidFill>
            <a:srgbClr val="2FAC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7" name="Group 86"/>
          <p:cNvGrpSpPr/>
          <p:nvPr/>
        </p:nvGrpSpPr>
        <p:grpSpPr>
          <a:xfrm>
            <a:off x="5073420" y="1941476"/>
            <a:ext cx="604191" cy="414094"/>
            <a:chOff x="5073420" y="1941476"/>
            <a:chExt cx="604191" cy="414094"/>
          </a:xfrm>
        </p:grpSpPr>
        <p:cxnSp>
          <p:nvCxnSpPr>
            <p:cNvPr id="88" name="Straight Arrow Connector 87"/>
            <p:cNvCxnSpPr/>
            <p:nvPr/>
          </p:nvCxnSpPr>
          <p:spPr>
            <a:xfrm>
              <a:off x="5073420" y="2352764"/>
              <a:ext cx="604191" cy="2806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9" name="Group 88"/>
            <p:cNvGrpSpPr/>
            <p:nvPr/>
          </p:nvGrpSpPr>
          <p:grpSpPr>
            <a:xfrm>
              <a:off x="5135186" y="1941476"/>
              <a:ext cx="493987" cy="364324"/>
              <a:chOff x="2238626" y="3828596"/>
              <a:chExt cx="550278" cy="463148"/>
            </a:xfrm>
          </p:grpSpPr>
          <p:sp>
            <p:nvSpPr>
              <p:cNvPr id="90" name="Cloud 89"/>
              <p:cNvSpPr/>
              <p:nvPr/>
            </p:nvSpPr>
            <p:spPr>
              <a:xfrm>
                <a:off x="2238626" y="3828596"/>
                <a:ext cx="534611" cy="463148"/>
              </a:xfrm>
              <a:prstGeom prst="cloud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 rot="20500540">
                <a:off x="2254478" y="3860892"/>
                <a:ext cx="534426" cy="4303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Gabriola" charset="0"/>
                    <a:ea typeface="Gabriola" charset="0"/>
                    <a:cs typeface="Gabriola" charset="0"/>
                  </a:rPr>
                  <a:t>stall</a:t>
                </a:r>
                <a:endParaRPr lang="en-US" sz="1200" dirty="0">
                  <a:latin typeface="Gabriola" charset="0"/>
                  <a:ea typeface="Gabriola" charset="0"/>
                  <a:cs typeface="Gabriola" charset="0"/>
                </a:endParaRPr>
              </a:p>
            </p:txBody>
          </p:sp>
        </p:grpSp>
      </p:grpSp>
      <p:sp>
        <p:nvSpPr>
          <p:cNvPr id="92" name="Rectangle 91"/>
          <p:cNvSpPr/>
          <p:nvPr/>
        </p:nvSpPr>
        <p:spPr>
          <a:xfrm>
            <a:off x="5635813" y="3486742"/>
            <a:ext cx="229171" cy="309817"/>
          </a:xfrm>
          <a:prstGeom prst="rect">
            <a:avLst/>
          </a:prstGeom>
          <a:solidFill>
            <a:srgbClr val="EA8E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5439998" y="3486742"/>
            <a:ext cx="205087" cy="309817"/>
          </a:xfrm>
          <a:prstGeom prst="rect">
            <a:avLst/>
          </a:prstGeom>
          <a:solidFill>
            <a:srgbClr val="F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4349163" y="3487369"/>
            <a:ext cx="1090835" cy="30749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0" name="Group 109"/>
          <p:cNvGrpSpPr/>
          <p:nvPr/>
        </p:nvGrpSpPr>
        <p:grpSpPr>
          <a:xfrm>
            <a:off x="4343417" y="3804790"/>
            <a:ext cx="455765" cy="308067"/>
            <a:chOff x="4534756" y="4442265"/>
            <a:chExt cx="455765" cy="308067"/>
          </a:xfrm>
        </p:grpSpPr>
        <p:sp>
          <p:nvSpPr>
            <p:cNvPr id="111" name="Rectangle 110"/>
            <p:cNvSpPr/>
            <p:nvPr/>
          </p:nvSpPr>
          <p:spPr>
            <a:xfrm>
              <a:off x="4696274" y="4442839"/>
              <a:ext cx="120041" cy="30749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4534756" y="4442265"/>
              <a:ext cx="180120" cy="307493"/>
            </a:xfrm>
            <a:prstGeom prst="rect">
              <a:avLst/>
            </a:prstGeom>
            <a:solidFill>
              <a:srgbClr val="2FAC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4816479" y="4442839"/>
              <a:ext cx="174042" cy="307493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4" name="Rectangle 113"/>
          <p:cNvSpPr/>
          <p:nvPr/>
        </p:nvSpPr>
        <p:spPr>
          <a:xfrm>
            <a:off x="4347933" y="3805135"/>
            <a:ext cx="256883" cy="307493"/>
          </a:xfrm>
          <a:prstGeom prst="rect">
            <a:avLst/>
          </a:prstGeom>
          <a:solidFill>
            <a:srgbClr val="2FAC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4605165" y="3805866"/>
            <a:ext cx="98423" cy="30749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4696366" y="3805866"/>
            <a:ext cx="174042" cy="307493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/>
          <p:cNvSpPr/>
          <p:nvPr/>
        </p:nvSpPr>
        <p:spPr>
          <a:xfrm>
            <a:off x="4870409" y="3806320"/>
            <a:ext cx="106669" cy="307493"/>
          </a:xfrm>
          <a:prstGeom prst="rect">
            <a:avLst/>
          </a:prstGeom>
          <a:solidFill>
            <a:srgbClr val="2FAC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/>
        </p:nvSpPr>
        <p:spPr>
          <a:xfrm>
            <a:off x="4968831" y="3805866"/>
            <a:ext cx="401887" cy="30749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/>
          <p:cNvSpPr/>
          <p:nvPr/>
        </p:nvSpPr>
        <p:spPr>
          <a:xfrm>
            <a:off x="5363496" y="3805866"/>
            <a:ext cx="485374" cy="307493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/>
        </p:nvSpPr>
        <p:spPr>
          <a:xfrm>
            <a:off x="5847013" y="3805866"/>
            <a:ext cx="451187" cy="307493"/>
          </a:xfrm>
          <a:prstGeom prst="rect">
            <a:avLst/>
          </a:prstGeom>
          <a:solidFill>
            <a:srgbClr val="2FAC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/>
          <p:cNvSpPr/>
          <p:nvPr/>
        </p:nvSpPr>
        <p:spPr>
          <a:xfrm>
            <a:off x="6290486" y="3805866"/>
            <a:ext cx="166821" cy="30749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1" name="Straight Connector 160"/>
          <p:cNvCxnSpPr/>
          <p:nvPr/>
        </p:nvCxnSpPr>
        <p:spPr>
          <a:xfrm>
            <a:off x="2199785" y="2046526"/>
            <a:ext cx="754703" cy="958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>
            <a:off x="2197204" y="2219065"/>
            <a:ext cx="754703" cy="958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>
            <a:off x="1722881" y="4212575"/>
            <a:ext cx="754703" cy="958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>
            <a:off x="1722881" y="4387052"/>
            <a:ext cx="754703" cy="958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>
            <a:off x="1720300" y="4559591"/>
            <a:ext cx="754703" cy="958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106079" y="1995589"/>
            <a:ext cx="1781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(Intra-warp concurrency)</a:t>
            </a:r>
            <a:endParaRPr lang="en-US" sz="1200" i="1" dirty="0"/>
          </a:p>
        </p:txBody>
      </p:sp>
      <p:sp>
        <p:nvSpPr>
          <p:cNvPr id="105" name="TextBox 104"/>
          <p:cNvSpPr txBox="1"/>
          <p:nvPr/>
        </p:nvSpPr>
        <p:spPr>
          <a:xfrm>
            <a:off x="-60091" y="3675465"/>
            <a:ext cx="17227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(Inter-warp concurrency)</a:t>
            </a:r>
            <a:endParaRPr lang="en-US" sz="1200" i="1" dirty="0"/>
          </a:p>
        </p:txBody>
      </p:sp>
      <p:sp>
        <p:nvSpPr>
          <p:cNvPr id="99" name="TextBox 98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Case of Limited 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arallelism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6" name="Picture 105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97" name="Rectangle 96"/>
          <p:cNvSpPr/>
          <p:nvPr/>
        </p:nvSpPr>
        <p:spPr>
          <a:xfrm>
            <a:off x="3280981" y="3438363"/>
            <a:ext cx="11176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i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Load latency</a:t>
            </a:r>
            <a:endParaRPr lang="en-US" i="1" dirty="0"/>
          </a:p>
        </p:txBody>
      </p:sp>
      <p:sp>
        <p:nvSpPr>
          <p:cNvPr id="98" name="Rectangle 97"/>
          <p:cNvSpPr/>
          <p:nvPr/>
        </p:nvSpPr>
        <p:spPr>
          <a:xfrm>
            <a:off x="3482466" y="3808010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i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Execution</a:t>
            </a:r>
            <a:endParaRPr lang="en-US" i="1" dirty="0"/>
          </a:p>
        </p:txBody>
      </p:sp>
      <p:sp>
        <p:nvSpPr>
          <p:cNvPr id="100" name="Rectangle 99"/>
          <p:cNvSpPr/>
          <p:nvPr/>
        </p:nvSpPr>
        <p:spPr>
          <a:xfrm>
            <a:off x="3282305" y="1571134"/>
            <a:ext cx="11176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i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Load latency</a:t>
            </a:r>
            <a:endParaRPr lang="en-US" i="1" dirty="0"/>
          </a:p>
        </p:txBody>
      </p:sp>
      <p:sp>
        <p:nvSpPr>
          <p:cNvPr id="101" name="Rectangle 100"/>
          <p:cNvSpPr/>
          <p:nvPr/>
        </p:nvSpPr>
        <p:spPr>
          <a:xfrm>
            <a:off x="3483790" y="1940781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i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Execution</a:t>
            </a:r>
            <a:endParaRPr lang="en-US" i="1" dirty="0"/>
          </a:p>
        </p:txBody>
      </p:sp>
      <p:grpSp>
        <p:nvGrpSpPr>
          <p:cNvPr id="108" name="Group 107"/>
          <p:cNvGrpSpPr/>
          <p:nvPr/>
        </p:nvGrpSpPr>
        <p:grpSpPr>
          <a:xfrm>
            <a:off x="0" y="4969565"/>
            <a:ext cx="5176298" cy="173935"/>
            <a:chOff x="0" y="4969565"/>
            <a:chExt cx="5176298" cy="173935"/>
          </a:xfrm>
        </p:grpSpPr>
        <p:sp>
          <p:nvSpPr>
            <p:cNvPr id="109" name="Pentagon 108"/>
            <p:cNvSpPr/>
            <p:nvPr/>
          </p:nvSpPr>
          <p:spPr>
            <a:xfrm>
              <a:off x="2041009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The Case of Limited Parallelism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116" name="Pentagon 115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GPU Architecture</a:t>
              </a:r>
              <a:endParaRPr lang="en-US" sz="1000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7353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8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86" dur="2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xit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0" dur="2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700"/>
                            </p:stCondLst>
                            <p:childTnLst>
                              <p:par>
                                <p:cTn id="93" presetID="22" presetClass="exit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4" dur="2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900"/>
                            </p:stCondLst>
                            <p:childTnLst>
                              <p:par>
                                <p:cTn id="97" presetID="22" presetClass="exit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8" dur="2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100"/>
                            </p:stCondLst>
                            <p:childTnLst>
                              <p:par>
                                <p:cTn id="101" presetID="22" presetClass="exit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02" dur="2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300"/>
                            </p:stCondLst>
                            <p:childTnLst>
                              <p:par>
                                <p:cTn id="105" presetID="22" presetClass="exit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06" dur="2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00"/>
                            </p:stCondLst>
                            <p:childTnLst>
                              <p:par>
                                <p:cTn id="109" presetID="22" presetClass="exit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0" dur="2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700"/>
                            </p:stCondLst>
                            <p:childTnLst>
                              <p:par>
                                <p:cTn id="113" presetID="22" presetClass="exit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4" dur="2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114" grpId="0" animBg="1"/>
      <p:bldP spid="115" grpId="0" animBg="1"/>
      <p:bldP spid="119" grpId="0" animBg="1"/>
      <p:bldP spid="120" grpId="0" animBg="1"/>
      <p:bldP spid="121" grpId="0" animBg="1"/>
      <p:bldP spid="122" grpId="0" animBg="1"/>
      <p:bldP spid="124" grpId="0" animBg="1"/>
      <p:bldP spid="1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Group 115"/>
          <p:cNvGrpSpPr/>
          <p:nvPr/>
        </p:nvGrpSpPr>
        <p:grpSpPr>
          <a:xfrm>
            <a:off x="4343417" y="3804790"/>
            <a:ext cx="455765" cy="308067"/>
            <a:chOff x="4534756" y="4442265"/>
            <a:chExt cx="455765" cy="308067"/>
          </a:xfrm>
        </p:grpSpPr>
        <p:sp>
          <p:nvSpPr>
            <p:cNvPr id="117" name="Rectangle 116"/>
            <p:cNvSpPr/>
            <p:nvPr/>
          </p:nvSpPr>
          <p:spPr>
            <a:xfrm>
              <a:off x="4696274" y="4442839"/>
              <a:ext cx="120041" cy="30749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4534756" y="4442265"/>
              <a:ext cx="180120" cy="307493"/>
            </a:xfrm>
            <a:prstGeom prst="rect">
              <a:avLst/>
            </a:prstGeom>
            <a:solidFill>
              <a:srgbClr val="2FAC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4816479" y="4442839"/>
              <a:ext cx="174042" cy="307493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" name="Rectangle 102"/>
          <p:cNvSpPr/>
          <p:nvPr/>
        </p:nvSpPr>
        <p:spPr>
          <a:xfrm>
            <a:off x="4343634" y="1913064"/>
            <a:ext cx="180120" cy="307493"/>
          </a:xfrm>
          <a:prstGeom prst="rect">
            <a:avLst/>
          </a:prstGeom>
          <a:solidFill>
            <a:srgbClr val="2FAC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8</a:t>
            </a:fld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-1162" y="1733199"/>
            <a:ext cx="20425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Instruction concurrency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-2871" y="3420408"/>
            <a:ext cx="16239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Warp concurrency</a:t>
            </a:r>
            <a:endParaRPr lang="en-US" sz="1400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4339591" y="1442456"/>
            <a:ext cx="0" cy="929780"/>
          </a:xfrm>
          <a:prstGeom prst="line">
            <a:avLst/>
          </a:prstGeom>
          <a:ln w="158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339591" y="1914841"/>
            <a:ext cx="2443396" cy="0"/>
          </a:xfrm>
          <a:prstGeom prst="straightConnector1">
            <a:avLst/>
          </a:prstGeom>
          <a:ln w="158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6389852" y="1900047"/>
            <a:ext cx="4940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i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time</a:t>
            </a:r>
            <a:endParaRPr lang="en-US" i="1" dirty="0"/>
          </a:p>
        </p:txBody>
      </p:sp>
      <p:sp>
        <p:nvSpPr>
          <p:cNvPr id="57" name="Rectangle 56"/>
          <p:cNvSpPr/>
          <p:nvPr/>
        </p:nvSpPr>
        <p:spPr>
          <a:xfrm>
            <a:off x="6395801" y="3781556"/>
            <a:ext cx="4940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i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time</a:t>
            </a:r>
            <a:endParaRPr lang="en-US" i="1" dirty="0"/>
          </a:p>
        </p:txBody>
      </p:sp>
      <p:grpSp>
        <p:nvGrpSpPr>
          <p:cNvPr id="6" name="Group 5"/>
          <p:cNvGrpSpPr/>
          <p:nvPr/>
        </p:nvGrpSpPr>
        <p:grpSpPr>
          <a:xfrm>
            <a:off x="4339590" y="3323916"/>
            <a:ext cx="2443396" cy="929780"/>
            <a:chOff x="4339590" y="3323916"/>
            <a:chExt cx="2443396" cy="929780"/>
          </a:xfrm>
        </p:grpSpPr>
        <p:cxnSp>
          <p:nvCxnSpPr>
            <p:cNvPr id="67" name="Straight Arrow Connector 66"/>
            <p:cNvCxnSpPr/>
            <p:nvPr/>
          </p:nvCxnSpPr>
          <p:spPr>
            <a:xfrm>
              <a:off x="4339590" y="3796301"/>
              <a:ext cx="2443396" cy="0"/>
            </a:xfrm>
            <a:prstGeom prst="straightConnector1">
              <a:avLst/>
            </a:prstGeom>
            <a:ln w="15875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4339590" y="3323916"/>
              <a:ext cx="0" cy="929780"/>
            </a:xfrm>
            <a:prstGeom prst="line">
              <a:avLst/>
            </a:prstGeom>
            <a:ln w="158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5" name="Rectangle 84"/>
          <p:cNvSpPr/>
          <p:nvPr/>
        </p:nvSpPr>
        <p:spPr>
          <a:xfrm>
            <a:off x="4341669" y="1605909"/>
            <a:ext cx="1312695" cy="30749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5635813" y="3486742"/>
            <a:ext cx="229171" cy="309817"/>
          </a:xfrm>
          <a:prstGeom prst="rect">
            <a:avLst/>
          </a:prstGeom>
          <a:solidFill>
            <a:srgbClr val="EA8E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5439998" y="3486742"/>
            <a:ext cx="205087" cy="309817"/>
          </a:xfrm>
          <a:prstGeom prst="rect">
            <a:avLst/>
          </a:prstGeom>
          <a:solidFill>
            <a:srgbClr val="F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4349163" y="3487369"/>
            <a:ext cx="1090835" cy="30749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4586853" y="1931937"/>
            <a:ext cx="1110261" cy="423633"/>
            <a:chOff x="4586853" y="1931937"/>
            <a:chExt cx="1110261" cy="423633"/>
          </a:xfrm>
        </p:grpSpPr>
        <p:grpSp>
          <p:nvGrpSpPr>
            <p:cNvPr id="104" name="Group 103"/>
            <p:cNvGrpSpPr/>
            <p:nvPr/>
          </p:nvGrpSpPr>
          <p:grpSpPr>
            <a:xfrm>
              <a:off x="4586853" y="1931937"/>
              <a:ext cx="1110261" cy="364324"/>
              <a:chOff x="4504847" y="1604201"/>
              <a:chExt cx="1110261" cy="364324"/>
            </a:xfrm>
          </p:grpSpPr>
          <p:sp>
            <p:nvSpPr>
              <p:cNvPr id="105" name="Cloud 104"/>
              <p:cNvSpPr/>
              <p:nvPr/>
            </p:nvSpPr>
            <p:spPr>
              <a:xfrm>
                <a:off x="4504847" y="1604201"/>
                <a:ext cx="1110261" cy="364324"/>
              </a:xfrm>
              <a:prstGeom prst="cloud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 rot="20500540">
                <a:off x="4841869" y="1606278"/>
                <a:ext cx="479757" cy="338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Gabriola" charset="0"/>
                    <a:ea typeface="Gabriola" charset="0"/>
                    <a:cs typeface="Gabriola" charset="0"/>
                  </a:rPr>
                  <a:t>stall</a:t>
                </a:r>
                <a:endParaRPr lang="en-US" sz="1200" dirty="0">
                  <a:latin typeface="Gabriola" charset="0"/>
                  <a:ea typeface="Gabriola" charset="0"/>
                  <a:cs typeface="Gabriola" charset="0"/>
                </a:endParaRPr>
              </a:p>
            </p:txBody>
          </p:sp>
        </p:grpSp>
        <p:cxnSp>
          <p:nvCxnSpPr>
            <p:cNvPr id="108" name="Straight Arrow Connector 107"/>
            <p:cNvCxnSpPr/>
            <p:nvPr/>
          </p:nvCxnSpPr>
          <p:spPr>
            <a:xfrm>
              <a:off x="4654376" y="2340216"/>
              <a:ext cx="1015854" cy="1535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Group 119"/>
          <p:cNvGrpSpPr/>
          <p:nvPr/>
        </p:nvGrpSpPr>
        <p:grpSpPr>
          <a:xfrm>
            <a:off x="4813763" y="3828386"/>
            <a:ext cx="1051221" cy="423633"/>
            <a:chOff x="4586853" y="1931937"/>
            <a:chExt cx="1110261" cy="423633"/>
          </a:xfrm>
        </p:grpSpPr>
        <p:grpSp>
          <p:nvGrpSpPr>
            <p:cNvPr id="121" name="Group 120"/>
            <p:cNvGrpSpPr/>
            <p:nvPr/>
          </p:nvGrpSpPr>
          <p:grpSpPr>
            <a:xfrm>
              <a:off x="4586853" y="1931937"/>
              <a:ext cx="1110261" cy="364324"/>
              <a:chOff x="4504847" y="1604201"/>
              <a:chExt cx="1110261" cy="364324"/>
            </a:xfrm>
          </p:grpSpPr>
          <p:sp>
            <p:nvSpPr>
              <p:cNvPr id="124" name="Cloud 123"/>
              <p:cNvSpPr/>
              <p:nvPr/>
            </p:nvSpPr>
            <p:spPr>
              <a:xfrm>
                <a:off x="4504847" y="1604201"/>
                <a:ext cx="1110261" cy="364324"/>
              </a:xfrm>
              <a:prstGeom prst="cloud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125" name="TextBox 124"/>
              <p:cNvSpPr txBox="1"/>
              <p:nvPr/>
            </p:nvSpPr>
            <p:spPr>
              <a:xfrm rot="20500540">
                <a:off x="4841869" y="1606278"/>
                <a:ext cx="479757" cy="338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Gabriola" charset="0"/>
                    <a:ea typeface="Gabriola" charset="0"/>
                    <a:cs typeface="Gabriola" charset="0"/>
                  </a:rPr>
                  <a:t>stall</a:t>
                </a:r>
                <a:endParaRPr lang="en-US" sz="1200" dirty="0">
                  <a:latin typeface="Gabriola" charset="0"/>
                  <a:ea typeface="Gabriola" charset="0"/>
                  <a:cs typeface="Gabriola" charset="0"/>
                </a:endParaRPr>
              </a:p>
            </p:txBody>
          </p:sp>
        </p:grpSp>
        <p:cxnSp>
          <p:nvCxnSpPr>
            <p:cNvPr id="122" name="Straight Arrow Connector 121"/>
            <p:cNvCxnSpPr/>
            <p:nvPr/>
          </p:nvCxnSpPr>
          <p:spPr>
            <a:xfrm>
              <a:off x="4654376" y="2340216"/>
              <a:ext cx="1015854" cy="1535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9" name="Group 148"/>
          <p:cNvGrpSpPr/>
          <p:nvPr/>
        </p:nvGrpSpPr>
        <p:grpSpPr>
          <a:xfrm>
            <a:off x="1606139" y="3077779"/>
            <a:ext cx="1447841" cy="1807008"/>
            <a:chOff x="1606139" y="3077779"/>
            <a:chExt cx="1447841" cy="1807008"/>
          </a:xfrm>
        </p:grpSpPr>
        <p:grpSp>
          <p:nvGrpSpPr>
            <p:cNvPr id="150" name="Group 149"/>
            <p:cNvGrpSpPr/>
            <p:nvPr/>
          </p:nvGrpSpPr>
          <p:grpSpPr>
            <a:xfrm>
              <a:off x="2075827" y="3077779"/>
              <a:ext cx="978153" cy="1174927"/>
              <a:chOff x="2255707" y="3055294"/>
              <a:chExt cx="978153" cy="1174927"/>
            </a:xfrm>
          </p:grpSpPr>
          <p:sp>
            <p:nvSpPr>
              <p:cNvPr id="186" name="Rectangle 185"/>
              <p:cNvSpPr/>
              <p:nvPr/>
            </p:nvSpPr>
            <p:spPr>
              <a:xfrm>
                <a:off x="2308955" y="3088394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7" name="TextBox 186"/>
              <p:cNvSpPr txBox="1"/>
              <p:nvPr/>
            </p:nvSpPr>
            <p:spPr>
              <a:xfrm>
                <a:off x="2435971" y="3055294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188" name="TextBox 187"/>
              <p:cNvSpPr txBox="1"/>
              <p:nvPr/>
            </p:nvSpPr>
            <p:spPr>
              <a:xfrm>
                <a:off x="2304407" y="3257768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189" name="TextBox 188"/>
              <p:cNvSpPr txBox="1"/>
              <p:nvPr/>
            </p:nvSpPr>
            <p:spPr>
              <a:xfrm>
                <a:off x="2255707" y="3968611"/>
                <a:ext cx="9781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DEPENDENCY</a:t>
                </a:r>
                <a:endParaRPr lang="en-US" sz="16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cxnSp>
          <p:nvCxnSpPr>
            <p:cNvPr id="151" name="Straight Connector 150"/>
            <p:cNvCxnSpPr/>
            <p:nvPr/>
          </p:nvCxnSpPr>
          <p:spPr>
            <a:xfrm>
              <a:off x="1921911" y="3586960"/>
              <a:ext cx="1023906" cy="4729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1917074" y="3751963"/>
              <a:ext cx="1023906" cy="4729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1917074" y="3923701"/>
              <a:ext cx="1023906" cy="4729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4" name="Group 153"/>
            <p:cNvGrpSpPr/>
            <p:nvPr/>
          </p:nvGrpSpPr>
          <p:grpSpPr>
            <a:xfrm>
              <a:off x="1958407" y="3237674"/>
              <a:ext cx="978153" cy="1174927"/>
              <a:chOff x="2255707" y="3055294"/>
              <a:chExt cx="978153" cy="1174927"/>
            </a:xfrm>
          </p:grpSpPr>
          <p:sp>
            <p:nvSpPr>
              <p:cNvPr id="182" name="Rectangle 181"/>
              <p:cNvSpPr/>
              <p:nvPr/>
            </p:nvSpPr>
            <p:spPr>
              <a:xfrm>
                <a:off x="2308955" y="3088394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TextBox 182"/>
              <p:cNvSpPr txBox="1"/>
              <p:nvPr/>
            </p:nvSpPr>
            <p:spPr>
              <a:xfrm>
                <a:off x="2435971" y="3055294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184" name="TextBox 183"/>
              <p:cNvSpPr txBox="1"/>
              <p:nvPr/>
            </p:nvSpPr>
            <p:spPr>
              <a:xfrm>
                <a:off x="2304407" y="3257768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185" name="TextBox 184"/>
              <p:cNvSpPr txBox="1"/>
              <p:nvPr/>
            </p:nvSpPr>
            <p:spPr>
              <a:xfrm>
                <a:off x="2255707" y="3968611"/>
                <a:ext cx="9781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DEPENDENCY</a:t>
                </a:r>
                <a:endParaRPr lang="en-US" sz="16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cxnSp>
          <p:nvCxnSpPr>
            <p:cNvPr id="155" name="Straight Connector 154"/>
            <p:cNvCxnSpPr/>
            <p:nvPr/>
          </p:nvCxnSpPr>
          <p:spPr>
            <a:xfrm>
              <a:off x="1797716" y="3738968"/>
              <a:ext cx="1023906" cy="4729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>
              <a:off x="1792879" y="3903971"/>
              <a:ext cx="1023906" cy="4729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>
              <a:off x="1792879" y="4075709"/>
              <a:ext cx="1023906" cy="4729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8" name="Group 157"/>
            <p:cNvGrpSpPr/>
            <p:nvPr/>
          </p:nvGrpSpPr>
          <p:grpSpPr>
            <a:xfrm>
              <a:off x="1838487" y="3395069"/>
              <a:ext cx="978153" cy="1174927"/>
              <a:chOff x="2255707" y="3055294"/>
              <a:chExt cx="978153" cy="1174927"/>
            </a:xfrm>
          </p:grpSpPr>
          <p:sp>
            <p:nvSpPr>
              <p:cNvPr id="178" name="Rectangle 177"/>
              <p:cNvSpPr/>
              <p:nvPr/>
            </p:nvSpPr>
            <p:spPr>
              <a:xfrm>
                <a:off x="2308955" y="3088394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TextBox 178"/>
              <p:cNvSpPr txBox="1"/>
              <p:nvPr/>
            </p:nvSpPr>
            <p:spPr>
              <a:xfrm>
                <a:off x="2435971" y="3055294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180" name="TextBox 179"/>
              <p:cNvSpPr txBox="1"/>
              <p:nvPr/>
            </p:nvSpPr>
            <p:spPr>
              <a:xfrm>
                <a:off x="2304407" y="3257768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181" name="TextBox 180"/>
              <p:cNvSpPr txBox="1"/>
              <p:nvPr/>
            </p:nvSpPr>
            <p:spPr>
              <a:xfrm>
                <a:off x="2255707" y="3968611"/>
                <a:ext cx="9781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DEPENDENCY</a:t>
                </a:r>
                <a:endParaRPr lang="en-US" sz="16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cxnSp>
          <p:nvCxnSpPr>
            <p:cNvPr id="159" name="Straight Connector 158"/>
            <p:cNvCxnSpPr/>
            <p:nvPr/>
          </p:nvCxnSpPr>
          <p:spPr>
            <a:xfrm>
              <a:off x="1677934" y="3903971"/>
              <a:ext cx="1023906" cy="4729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>
              <a:off x="1673097" y="4068974"/>
              <a:ext cx="1023906" cy="4729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>
              <a:off x="1673097" y="4240712"/>
              <a:ext cx="1023906" cy="4729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2" name="Group 161"/>
            <p:cNvGrpSpPr/>
            <p:nvPr/>
          </p:nvGrpSpPr>
          <p:grpSpPr>
            <a:xfrm>
              <a:off x="1726062" y="3552464"/>
              <a:ext cx="978153" cy="1174927"/>
              <a:chOff x="2255707" y="3055294"/>
              <a:chExt cx="978153" cy="1174927"/>
            </a:xfrm>
          </p:grpSpPr>
          <p:sp>
            <p:nvSpPr>
              <p:cNvPr id="174" name="Rectangle 173"/>
              <p:cNvSpPr/>
              <p:nvPr/>
            </p:nvSpPr>
            <p:spPr>
              <a:xfrm>
                <a:off x="2308955" y="3088394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TextBox 174"/>
              <p:cNvSpPr txBox="1"/>
              <p:nvPr/>
            </p:nvSpPr>
            <p:spPr>
              <a:xfrm>
                <a:off x="2435971" y="3055294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176" name="TextBox 175"/>
              <p:cNvSpPr txBox="1"/>
              <p:nvPr/>
            </p:nvSpPr>
            <p:spPr>
              <a:xfrm>
                <a:off x="2304407" y="3257768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177" name="TextBox 176"/>
              <p:cNvSpPr txBox="1"/>
              <p:nvPr/>
            </p:nvSpPr>
            <p:spPr>
              <a:xfrm>
                <a:off x="2255707" y="3968611"/>
                <a:ext cx="9781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DEPENDENCY</a:t>
                </a:r>
                <a:endParaRPr lang="en-US" sz="16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cxnSp>
          <p:nvCxnSpPr>
            <p:cNvPr id="163" name="Straight Connector 162"/>
            <p:cNvCxnSpPr/>
            <p:nvPr/>
          </p:nvCxnSpPr>
          <p:spPr>
            <a:xfrm>
              <a:off x="1647640" y="4032638"/>
              <a:ext cx="947760" cy="11507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 flipV="1">
              <a:off x="1779310" y="4209148"/>
              <a:ext cx="811253" cy="992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flipV="1">
              <a:off x="1768855" y="4380886"/>
              <a:ext cx="821708" cy="6541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6" name="Group 165"/>
            <p:cNvGrpSpPr/>
            <p:nvPr/>
          </p:nvGrpSpPr>
          <p:grpSpPr>
            <a:xfrm>
              <a:off x="1606139" y="3709860"/>
              <a:ext cx="978153" cy="1174927"/>
              <a:chOff x="2255707" y="3055294"/>
              <a:chExt cx="978153" cy="1174927"/>
            </a:xfrm>
          </p:grpSpPr>
          <p:sp>
            <p:nvSpPr>
              <p:cNvPr id="170" name="Rectangle 169"/>
              <p:cNvSpPr/>
              <p:nvPr/>
            </p:nvSpPr>
            <p:spPr>
              <a:xfrm>
                <a:off x="2308955" y="3088394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TextBox 170"/>
              <p:cNvSpPr txBox="1"/>
              <p:nvPr/>
            </p:nvSpPr>
            <p:spPr>
              <a:xfrm>
                <a:off x="2435971" y="3055294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172" name="TextBox 171"/>
              <p:cNvSpPr txBox="1"/>
              <p:nvPr/>
            </p:nvSpPr>
            <p:spPr>
              <a:xfrm>
                <a:off x="2304407" y="3257768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173" name="TextBox 172"/>
              <p:cNvSpPr txBox="1"/>
              <p:nvPr/>
            </p:nvSpPr>
            <p:spPr>
              <a:xfrm>
                <a:off x="2255707" y="3968611"/>
                <a:ext cx="9781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DEPENDENCY</a:t>
                </a:r>
                <a:endParaRPr lang="en-US" sz="16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cxnSp>
          <p:nvCxnSpPr>
            <p:cNvPr id="167" name="Straight Connector 166"/>
            <p:cNvCxnSpPr/>
            <p:nvPr/>
          </p:nvCxnSpPr>
          <p:spPr>
            <a:xfrm>
              <a:off x="1722881" y="4212575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>
              <a:off x="1722881" y="4387052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>
              <a:off x="1720300" y="4559591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2073379" y="1382768"/>
            <a:ext cx="978153" cy="1154485"/>
            <a:chOff x="2073379" y="1382768"/>
            <a:chExt cx="978153" cy="1154485"/>
          </a:xfrm>
        </p:grpSpPr>
        <p:grpSp>
          <p:nvGrpSpPr>
            <p:cNvPr id="190" name="Group 189"/>
            <p:cNvGrpSpPr/>
            <p:nvPr/>
          </p:nvGrpSpPr>
          <p:grpSpPr>
            <a:xfrm>
              <a:off x="2073379" y="1382768"/>
              <a:ext cx="978153" cy="1154485"/>
              <a:chOff x="2073379" y="1045493"/>
              <a:chExt cx="978153" cy="1154485"/>
            </a:xfrm>
          </p:grpSpPr>
          <p:grpSp>
            <p:nvGrpSpPr>
              <p:cNvPr id="193" name="Group 192"/>
              <p:cNvGrpSpPr/>
              <p:nvPr/>
            </p:nvGrpSpPr>
            <p:grpSpPr>
              <a:xfrm>
                <a:off x="2126803" y="1045493"/>
                <a:ext cx="901209" cy="1154485"/>
                <a:chOff x="893880" y="1446816"/>
                <a:chExt cx="901209" cy="1154485"/>
              </a:xfrm>
            </p:grpSpPr>
            <p:sp>
              <p:nvSpPr>
                <p:cNvPr id="195" name="Rectangle 194"/>
                <p:cNvSpPr/>
                <p:nvPr/>
              </p:nvSpPr>
              <p:spPr>
                <a:xfrm>
                  <a:off x="893880" y="1479916"/>
                  <a:ext cx="855273" cy="1121385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6" name="TextBox 195"/>
                <p:cNvSpPr txBox="1"/>
                <p:nvPr/>
              </p:nvSpPr>
              <p:spPr>
                <a:xfrm>
                  <a:off x="1020896" y="1446816"/>
                  <a:ext cx="599267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chemeClr val="bg2">
                          <a:lumMod val="25000"/>
                        </a:schemeClr>
                      </a:solidFill>
                    </a:rPr>
                    <a:t>LOAD</a:t>
                  </a:r>
                  <a:endParaRPr lang="en-US" b="1" dirty="0">
                    <a:solidFill>
                      <a:schemeClr val="bg2">
                        <a:lumMod val="25000"/>
                      </a:schemeClr>
                    </a:solidFill>
                  </a:endParaRPr>
                </a:p>
              </p:txBody>
            </p:sp>
            <p:sp>
              <p:nvSpPr>
                <p:cNvPr id="197" name="TextBox 196"/>
                <p:cNvSpPr txBox="1"/>
                <p:nvPr/>
              </p:nvSpPr>
              <p:spPr>
                <a:xfrm>
                  <a:off x="893880" y="1634886"/>
                  <a:ext cx="901209" cy="7694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100" i="1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rPr>
                    <a:t>Independent</a:t>
                  </a:r>
                </a:p>
                <a:p>
                  <a:r>
                    <a:rPr lang="en-US" sz="1100" i="1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rPr>
                    <a:t>Independent</a:t>
                  </a:r>
                </a:p>
                <a:p>
                  <a:r>
                    <a:rPr lang="en-US" sz="1100" i="1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rPr>
                    <a:t>Independent</a:t>
                  </a:r>
                </a:p>
                <a:p>
                  <a:r>
                    <a:rPr lang="en-US" sz="1100" i="1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rPr>
                    <a:t>Independent</a:t>
                  </a:r>
                  <a:endPara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</p:grpSp>
          <p:sp>
            <p:nvSpPr>
              <p:cNvPr id="192" name="TextBox 191"/>
              <p:cNvSpPr txBox="1"/>
              <p:nvPr/>
            </p:nvSpPr>
            <p:spPr>
              <a:xfrm>
                <a:off x="2073379" y="1935313"/>
                <a:ext cx="9781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DEPENDENCY</a:t>
                </a:r>
                <a:endParaRPr lang="en-US" sz="16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cxnSp>
          <p:nvCxnSpPr>
            <p:cNvPr id="198" name="Straight Connector 197"/>
            <p:cNvCxnSpPr/>
            <p:nvPr/>
          </p:nvCxnSpPr>
          <p:spPr>
            <a:xfrm>
              <a:off x="2199785" y="1872049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/>
            <p:nvPr/>
          </p:nvCxnSpPr>
          <p:spPr>
            <a:xfrm>
              <a:off x="2199785" y="2046526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/>
            <p:nvPr/>
          </p:nvCxnSpPr>
          <p:spPr>
            <a:xfrm>
              <a:off x="2197204" y="2219065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TextBox 100"/>
          <p:cNvSpPr txBox="1"/>
          <p:nvPr/>
        </p:nvSpPr>
        <p:spPr>
          <a:xfrm>
            <a:off x="106079" y="1995589"/>
            <a:ext cx="1781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(Intra-warp concurrency)</a:t>
            </a:r>
            <a:endParaRPr lang="en-US" sz="1200" i="1" dirty="0"/>
          </a:p>
        </p:txBody>
      </p:sp>
      <p:sp>
        <p:nvSpPr>
          <p:cNvPr id="102" name="TextBox 101"/>
          <p:cNvSpPr txBox="1"/>
          <p:nvPr/>
        </p:nvSpPr>
        <p:spPr>
          <a:xfrm>
            <a:off x="-60091" y="3675465"/>
            <a:ext cx="17227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(Inter-warp concurrency)</a:t>
            </a:r>
            <a:endParaRPr lang="en-US" sz="1200" i="1" dirty="0"/>
          </a:p>
        </p:txBody>
      </p:sp>
      <p:sp>
        <p:nvSpPr>
          <p:cNvPr id="107" name="Rectangle 106"/>
          <p:cNvSpPr/>
          <p:nvPr/>
        </p:nvSpPr>
        <p:spPr>
          <a:xfrm>
            <a:off x="2003848" y="779327"/>
            <a:ext cx="3272050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GB" sz="2000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Fewer independent operations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Case of Limited 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arallelism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9" name="Picture 10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95" name="Rectangle 94"/>
          <p:cNvSpPr/>
          <p:nvPr/>
        </p:nvSpPr>
        <p:spPr>
          <a:xfrm>
            <a:off x="3280981" y="3438363"/>
            <a:ext cx="11176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i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Load latency</a:t>
            </a:r>
            <a:endParaRPr lang="en-US" i="1" dirty="0"/>
          </a:p>
        </p:txBody>
      </p:sp>
      <p:sp>
        <p:nvSpPr>
          <p:cNvPr id="96" name="Rectangle 95"/>
          <p:cNvSpPr/>
          <p:nvPr/>
        </p:nvSpPr>
        <p:spPr>
          <a:xfrm>
            <a:off x="3482466" y="3808010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i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Execution</a:t>
            </a:r>
            <a:endParaRPr lang="en-US" i="1" dirty="0"/>
          </a:p>
        </p:txBody>
      </p:sp>
      <p:sp>
        <p:nvSpPr>
          <p:cNvPr id="98" name="Rectangle 97"/>
          <p:cNvSpPr/>
          <p:nvPr/>
        </p:nvSpPr>
        <p:spPr>
          <a:xfrm>
            <a:off x="3282305" y="1571134"/>
            <a:ext cx="11176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i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Load latency</a:t>
            </a:r>
            <a:endParaRPr lang="en-US" i="1" dirty="0"/>
          </a:p>
        </p:txBody>
      </p:sp>
      <p:sp>
        <p:nvSpPr>
          <p:cNvPr id="99" name="Rectangle 98"/>
          <p:cNvSpPr/>
          <p:nvPr/>
        </p:nvSpPr>
        <p:spPr>
          <a:xfrm>
            <a:off x="3483790" y="1940781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i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Execution</a:t>
            </a:r>
            <a:endParaRPr lang="en-US" i="1" dirty="0"/>
          </a:p>
        </p:txBody>
      </p:sp>
      <p:grpSp>
        <p:nvGrpSpPr>
          <p:cNvPr id="100" name="Group 99"/>
          <p:cNvGrpSpPr/>
          <p:nvPr/>
        </p:nvGrpSpPr>
        <p:grpSpPr>
          <a:xfrm>
            <a:off x="0" y="4969565"/>
            <a:ext cx="5176298" cy="173935"/>
            <a:chOff x="0" y="4969565"/>
            <a:chExt cx="5176298" cy="173935"/>
          </a:xfrm>
        </p:grpSpPr>
        <p:sp>
          <p:nvSpPr>
            <p:cNvPr id="110" name="Pentagon 109"/>
            <p:cNvSpPr/>
            <p:nvPr/>
          </p:nvSpPr>
          <p:spPr>
            <a:xfrm>
              <a:off x="2041009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The Case of Limited Parallelism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111" name="Pentagon 110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GPU Architecture</a:t>
              </a:r>
              <a:endParaRPr lang="en-US" sz="1000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425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343417" y="3804790"/>
            <a:ext cx="455765" cy="308067"/>
            <a:chOff x="4534756" y="4442265"/>
            <a:chExt cx="455765" cy="308067"/>
          </a:xfrm>
        </p:grpSpPr>
        <p:sp>
          <p:nvSpPr>
            <p:cNvPr id="87" name="Rectangle 86"/>
            <p:cNvSpPr/>
            <p:nvPr/>
          </p:nvSpPr>
          <p:spPr>
            <a:xfrm>
              <a:off x="4696274" y="4442839"/>
              <a:ext cx="120041" cy="30749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4534756" y="4442265"/>
              <a:ext cx="180120" cy="307493"/>
            </a:xfrm>
            <a:prstGeom prst="rect">
              <a:avLst/>
            </a:prstGeom>
            <a:solidFill>
              <a:srgbClr val="2FAC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4816479" y="4442839"/>
              <a:ext cx="174042" cy="307493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" name="Rectangle 102"/>
          <p:cNvSpPr/>
          <p:nvPr/>
        </p:nvSpPr>
        <p:spPr>
          <a:xfrm>
            <a:off x="4343634" y="1913064"/>
            <a:ext cx="180120" cy="307493"/>
          </a:xfrm>
          <a:prstGeom prst="rect">
            <a:avLst/>
          </a:prstGeom>
          <a:solidFill>
            <a:srgbClr val="2FAC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9</a:t>
            </a:fld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-1162" y="1733199"/>
            <a:ext cx="20425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Instruction concurrency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-2871" y="3420408"/>
            <a:ext cx="16239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Warp concurrency</a:t>
            </a:r>
            <a:endParaRPr lang="en-US" sz="1400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4339591" y="1442456"/>
            <a:ext cx="0" cy="929780"/>
          </a:xfrm>
          <a:prstGeom prst="line">
            <a:avLst/>
          </a:prstGeom>
          <a:ln w="158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339591" y="1914841"/>
            <a:ext cx="2443396" cy="0"/>
          </a:xfrm>
          <a:prstGeom prst="straightConnector1">
            <a:avLst/>
          </a:prstGeom>
          <a:ln w="158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6389852" y="1900047"/>
            <a:ext cx="4940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i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time</a:t>
            </a:r>
            <a:endParaRPr lang="en-US" i="1" dirty="0"/>
          </a:p>
        </p:txBody>
      </p:sp>
      <p:sp>
        <p:nvSpPr>
          <p:cNvPr id="57" name="Rectangle 56"/>
          <p:cNvSpPr/>
          <p:nvPr/>
        </p:nvSpPr>
        <p:spPr>
          <a:xfrm>
            <a:off x="6395801" y="3781556"/>
            <a:ext cx="4940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i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time</a:t>
            </a:r>
            <a:endParaRPr lang="en-US" i="1" dirty="0"/>
          </a:p>
        </p:txBody>
      </p:sp>
      <p:grpSp>
        <p:nvGrpSpPr>
          <p:cNvPr id="6" name="Group 5"/>
          <p:cNvGrpSpPr/>
          <p:nvPr/>
        </p:nvGrpSpPr>
        <p:grpSpPr>
          <a:xfrm>
            <a:off x="3280981" y="3323916"/>
            <a:ext cx="3502005" cy="929780"/>
            <a:chOff x="3280981" y="3323916"/>
            <a:chExt cx="3502005" cy="929780"/>
          </a:xfrm>
        </p:grpSpPr>
        <p:cxnSp>
          <p:nvCxnSpPr>
            <p:cNvPr id="67" name="Straight Arrow Connector 66"/>
            <p:cNvCxnSpPr/>
            <p:nvPr/>
          </p:nvCxnSpPr>
          <p:spPr>
            <a:xfrm>
              <a:off x="4339590" y="3796301"/>
              <a:ext cx="2443396" cy="0"/>
            </a:xfrm>
            <a:prstGeom prst="straightConnector1">
              <a:avLst/>
            </a:prstGeom>
            <a:ln w="15875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4"/>
            <p:cNvGrpSpPr/>
            <p:nvPr/>
          </p:nvGrpSpPr>
          <p:grpSpPr>
            <a:xfrm>
              <a:off x="3280981" y="3323916"/>
              <a:ext cx="1117614" cy="929780"/>
              <a:chOff x="3280981" y="3323916"/>
              <a:chExt cx="1117614" cy="929780"/>
            </a:xfrm>
          </p:grpSpPr>
          <p:cxnSp>
            <p:nvCxnSpPr>
              <p:cNvPr id="66" name="Straight Connector 65"/>
              <p:cNvCxnSpPr/>
              <p:nvPr/>
            </p:nvCxnSpPr>
            <p:spPr>
              <a:xfrm>
                <a:off x="4339590" y="3323916"/>
                <a:ext cx="0" cy="929780"/>
              </a:xfrm>
              <a:prstGeom prst="line">
                <a:avLst/>
              </a:prstGeom>
              <a:ln w="158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Rectangle 76"/>
              <p:cNvSpPr/>
              <p:nvPr/>
            </p:nvSpPr>
            <p:spPr>
              <a:xfrm>
                <a:off x="3280981" y="3438363"/>
                <a:ext cx="111761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i="1" dirty="0" smtClean="0">
                    <a:solidFill>
                      <a:srgbClr val="002060"/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Load latency</a:t>
                </a:r>
                <a:endParaRPr lang="en-US" i="1" dirty="0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3482466" y="3808010"/>
                <a:ext cx="90281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i="1" dirty="0" smtClean="0">
                    <a:solidFill>
                      <a:srgbClr val="002060"/>
                    </a:solidFill>
                    <a:latin typeface="Centaur" panose="02030504050205020304" pitchFamily="18" charset="0"/>
                    <a:cs typeface="Nirmala UI Semilight" panose="020B0402040204020203" pitchFamily="34" charset="0"/>
                  </a:rPr>
                  <a:t>Execution</a:t>
                </a:r>
                <a:endParaRPr lang="en-US" i="1" dirty="0"/>
              </a:p>
            </p:txBody>
          </p:sp>
        </p:grpSp>
      </p:grpSp>
      <p:sp>
        <p:nvSpPr>
          <p:cNvPr id="85" name="Rectangle 84"/>
          <p:cNvSpPr/>
          <p:nvPr/>
        </p:nvSpPr>
        <p:spPr>
          <a:xfrm>
            <a:off x="4341669" y="1605909"/>
            <a:ext cx="1312695" cy="30749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5635813" y="3486742"/>
            <a:ext cx="229171" cy="309817"/>
          </a:xfrm>
          <a:prstGeom prst="rect">
            <a:avLst/>
          </a:prstGeom>
          <a:solidFill>
            <a:srgbClr val="EA8E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5439998" y="3486742"/>
            <a:ext cx="205087" cy="309817"/>
          </a:xfrm>
          <a:prstGeom prst="rect">
            <a:avLst/>
          </a:prstGeom>
          <a:solidFill>
            <a:srgbClr val="F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4349163" y="3487369"/>
            <a:ext cx="1090835" cy="30749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4586853" y="1931937"/>
            <a:ext cx="1110261" cy="423633"/>
            <a:chOff x="4586853" y="1931937"/>
            <a:chExt cx="1110261" cy="423633"/>
          </a:xfrm>
        </p:grpSpPr>
        <p:grpSp>
          <p:nvGrpSpPr>
            <p:cNvPr id="104" name="Group 103"/>
            <p:cNvGrpSpPr/>
            <p:nvPr/>
          </p:nvGrpSpPr>
          <p:grpSpPr>
            <a:xfrm>
              <a:off x="4586853" y="1931937"/>
              <a:ext cx="1110261" cy="364324"/>
              <a:chOff x="4504847" y="1604201"/>
              <a:chExt cx="1110261" cy="364324"/>
            </a:xfrm>
          </p:grpSpPr>
          <p:sp>
            <p:nvSpPr>
              <p:cNvPr id="105" name="Cloud 104"/>
              <p:cNvSpPr/>
              <p:nvPr/>
            </p:nvSpPr>
            <p:spPr>
              <a:xfrm>
                <a:off x="4504847" y="1604201"/>
                <a:ext cx="1110261" cy="364324"/>
              </a:xfrm>
              <a:prstGeom prst="cloud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 rot="20500540">
                <a:off x="4841869" y="1606278"/>
                <a:ext cx="479757" cy="338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Gabriola" charset="0"/>
                    <a:ea typeface="Gabriola" charset="0"/>
                    <a:cs typeface="Gabriola" charset="0"/>
                  </a:rPr>
                  <a:t>stall</a:t>
                </a:r>
                <a:endParaRPr lang="en-US" sz="1200" dirty="0">
                  <a:latin typeface="Gabriola" charset="0"/>
                  <a:ea typeface="Gabriola" charset="0"/>
                  <a:cs typeface="Gabriola" charset="0"/>
                </a:endParaRPr>
              </a:p>
            </p:txBody>
          </p:sp>
        </p:grpSp>
        <p:cxnSp>
          <p:nvCxnSpPr>
            <p:cNvPr id="108" name="Straight Arrow Connector 107"/>
            <p:cNvCxnSpPr/>
            <p:nvPr/>
          </p:nvCxnSpPr>
          <p:spPr>
            <a:xfrm>
              <a:off x="4654376" y="2340216"/>
              <a:ext cx="1015854" cy="1535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4788279" y="3804735"/>
            <a:ext cx="1364600" cy="310258"/>
            <a:chOff x="4788279" y="3804735"/>
            <a:chExt cx="1364600" cy="310258"/>
          </a:xfrm>
        </p:grpSpPr>
        <p:grpSp>
          <p:nvGrpSpPr>
            <p:cNvPr id="355" name="Group 354"/>
            <p:cNvGrpSpPr/>
            <p:nvPr/>
          </p:nvGrpSpPr>
          <p:grpSpPr>
            <a:xfrm>
              <a:off x="4788279" y="3806926"/>
              <a:ext cx="455765" cy="308067"/>
              <a:chOff x="4534756" y="4442265"/>
              <a:chExt cx="455765" cy="308067"/>
            </a:xfrm>
          </p:grpSpPr>
          <p:sp>
            <p:nvSpPr>
              <p:cNvPr id="356" name="Rectangle 355"/>
              <p:cNvSpPr/>
              <p:nvPr/>
            </p:nvSpPr>
            <p:spPr>
              <a:xfrm>
                <a:off x="4696274" y="4442839"/>
                <a:ext cx="120041" cy="307493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7" name="Rectangle 356"/>
              <p:cNvSpPr/>
              <p:nvPr/>
            </p:nvSpPr>
            <p:spPr>
              <a:xfrm>
                <a:off x="4534756" y="4442265"/>
                <a:ext cx="180120" cy="307493"/>
              </a:xfrm>
              <a:prstGeom prst="rect">
                <a:avLst/>
              </a:prstGeom>
              <a:solidFill>
                <a:srgbClr val="2FAC3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8" name="Rectangle 357"/>
              <p:cNvSpPr/>
              <p:nvPr/>
            </p:nvSpPr>
            <p:spPr>
              <a:xfrm>
                <a:off x="4816479" y="4442839"/>
                <a:ext cx="174042" cy="307493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59" name="Group 358"/>
            <p:cNvGrpSpPr/>
            <p:nvPr/>
          </p:nvGrpSpPr>
          <p:grpSpPr>
            <a:xfrm>
              <a:off x="5243962" y="3804735"/>
              <a:ext cx="455765" cy="308067"/>
              <a:chOff x="4534756" y="4442265"/>
              <a:chExt cx="455765" cy="308067"/>
            </a:xfrm>
          </p:grpSpPr>
          <p:sp>
            <p:nvSpPr>
              <p:cNvPr id="360" name="Rectangle 359"/>
              <p:cNvSpPr/>
              <p:nvPr/>
            </p:nvSpPr>
            <p:spPr>
              <a:xfrm>
                <a:off x="4696274" y="4442839"/>
                <a:ext cx="120041" cy="307493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1" name="Rectangle 360"/>
              <p:cNvSpPr/>
              <p:nvPr/>
            </p:nvSpPr>
            <p:spPr>
              <a:xfrm>
                <a:off x="4534756" y="4442265"/>
                <a:ext cx="180120" cy="307493"/>
              </a:xfrm>
              <a:prstGeom prst="rect">
                <a:avLst/>
              </a:prstGeom>
              <a:solidFill>
                <a:srgbClr val="2FAC3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2" name="Rectangle 361"/>
              <p:cNvSpPr/>
              <p:nvPr/>
            </p:nvSpPr>
            <p:spPr>
              <a:xfrm>
                <a:off x="4816479" y="4442839"/>
                <a:ext cx="174042" cy="307493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63" name="Group 362"/>
            <p:cNvGrpSpPr/>
            <p:nvPr/>
          </p:nvGrpSpPr>
          <p:grpSpPr>
            <a:xfrm>
              <a:off x="5697114" y="3805200"/>
              <a:ext cx="455765" cy="308067"/>
              <a:chOff x="4534756" y="4442265"/>
              <a:chExt cx="455765" cy="308067"/>
            </a:xfrm>
          </p:grpSpPr>
          <p:sp>
            <p:nvSpPr>
              <p:cNvPr id="364" name="Rectangle 363"/>
              <p:cNvSpPr/>
              <p:nvPr/>
            </p:nvSpPr>
            <p:spPr>
              <a:xfrm>
                <a:off x="4696274" y="4442839"/>
                <a:ext cx="120041" cy="307493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5" name="Rectangle 364"/>
              <p:cNvSpPr/>
              <p:nvPr/>
            </p:nvSpPr>
            <p:spPr>
              <a:xfrm>
                <a:off x="4534756" y="4442265"/>
                <a:ext cx="180120" cy="307493"/>
              </a:xfrm>
              <a:prstGeom prst="rect">
                <a:avLst/>
              </a:prstGeom>
              <a:solidFill>
                <a:srgbClr val="2FAC3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6" name="Rectangle 365"/>
              <p:cNvSpPr/>
              <p:nvPr/>
            </p:nvSpPr>
            <p:spPr>
              <a:xfrm>
                <a:off x="4816479" y="4442839"/>
                <a:ext cx="174042" cy="307493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67" name="Rectangle 366"/>
          <p:cNvSpPr/>
          <p:nvPr/>
        </p:nvSpPr>
        <p:spPr>
          <a:xfrm>
            <a:off x="3216068" y="4354401"/>
            <a:ext cx="3537870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600" b="1" dirty="0" smtClean="0">
                <a:solidFill>
                  <a:srgbClr val="FF0000"/>
                </a:solidFill>
                <a:latin typeface="Centaur" panose="02030504050205020304" pitchFamily="18" charset="0"/>
              </a:rPr>
              <a:t>Impractically large number of warps required to completely hide latency</a:t>
            </a:r>
            <a:endParaRPr lang="en-GB" sz="1600" b="1" dirty="0">
              <a:solidFill>
                <a:srgbClr val="002060"/>
              </a:solidFill>
              <a:latin typeface="Centaur" panose="02030504050205020304" pitchFamily="18" charset="0"/>
            </a:endParaRPr>
          </a:p>
        </p:txBody>
      </p:sp>
      <p:sp>
        <p:nvSpPr>
          <p:cNvPr id="368" name="Rectangle 367"/>
          <p:cNvSpPr/>
          <p:nvPr/>
        </p:nvSpPr>
        <p:spPr>
          <a:xfrm>
            <a:off x="4882819" y="2747056"/>
            <a:ext cx="1900167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400" b="1" dirty="0" smtClean="0">
                <a:solidFill>
                  <a:srgbClr val="FF0000"/>
                </a:solidFill>
                <a:latin typeface="Centaur" panose="02030504050205020304" pitchFamily="18" charset="0"/>
              </a:rPr>
              <a:t>Higher load latency due to congestion</a:t>
            </a:r>
            <a:endParaRPr lang="en-GB" sz="1400" b="1" dirty="0">
              <a:solidFill>
                <a:srgbClr val="002060"/>
              </a:solidFill>
              <a:latin typeface="Centaur" panose="02030504050205020304" pitchFamily="18" charset="0"/>
            </a:endParaRPr>
          </a:p>
        </p:txBody>
      </p:sp>
      <p:sp>
        <p:nvSpPr>
          <p:cNvPr id="369" name="Rectangle 368"/>
          <p:cNvSpPr/>
          <p:nvPr/>
        </p:nvSpPr>
        <p:spPr>
          <a:xfrm>
            <a:off x="5859479" y="3484800"/>
            <a:ext cx="537248" cy="309817"/>
          </a:xfrm>
          <a:prstGeom prst="rect">
            <a:avLst/>
          </a:prstGeom>
          <a:pattFill prst="wdUpDiag">
            <a:fgClr>
              <a:srgbClr val="FF40FF"/>
            </a:fgClr>
            <a:bgClr>
              <a:schemeClr val="bg1"/>
            </a:bgClr>
          </a:pattFill>
          <a:ln w="0">
            <a:solidFill>
              <a:srgbClr val="FF2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0" name="Straight Arrow Connector 19"/>
          <p:cNvCxnSpPr>
            <a:stCxn id="368" idx="2"/>
            <a:endCxn id="369" idx="0"/>
          </p:cNvCxnSpPr>
          <p:nvPr/>
        </p:nvCxnSpPr>
        <p:spPr>
          <a:xfrm>
            <a:off x="5832903" y="3270276"/>
            <a:ext cx="295200" cy="214524"/>
          </a:xfrm>
          <a:prstGeom prst="straightConnector1">
            <a:avLst/>
          </a:prstGeom>
          <a:ln w="317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3" name="Group 382"/>
          <p:cNvGrpSpPr/>
          <p:nvPr/>
        </p:nvGrpSpPr>
        <p:grpSpPr>
          <a:xfrm>
            <a:off x="1606139" y="3077779"/>
            <a:ext cx="1447841" cy="1807008"/>
            <a:chOff x="1606139" y="3077779"/>
            <a:chExt cx="1447841" cy="1807008"/>
          </a:xfrm>
        </p:grpSpPr>
        <p:grpSp>
          <p:nvGrpSpPr>
            <p:cNvPr id="384" name="Group 383"/>
            <p:cNvGrpSpPr/>
            <p:nvPr/>
          </p:nvGrpSpPr>
          <p:grpSpPr>
            <a:xfrm>
              <a:off x="2075827" y="3077779"/>
              <a:ext cx="978153" cy="1174927"/>
              <a:chOff x="2255707" y="3055294"/>
              <a:chExt cx="978153" cy="1174927"/>
            </a:xfrm>
          </p:grpSpPr>
          <p:sp>
            <p:nvSpPr>
              <p:cNvPr id="420" name="Rectangle 419"/>
              <p:cNvSpPr/>
              <p:nvPr/>
            </p:nvSpPr>
            <p:spPr>
              <a:xfrm>
                <a:off x="2308955" y="3088394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1" name="TextBox 420"/>
              <p:cNvSpPr txBox="1"/>
              <p:nvPr/>
            </p:nvSpPr>
            <p:spPr>
              <a:xfrm>
                <a:off x="2435971" y="3055294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422" name="TextBox 421"/>
              <p:cNvSpPr txBox="1"/>
              <p:nvPr/>
            </p:nvSpPr>
            <p:spPr>
              <a:xfrm>
                <a:off x="2304407" y="3257768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423" name="TextBox 422"/>
              <p:cNvSpPr txBox="1"/>
              <p:nvPr/>
            </p:nvSpPr>
            <p:spPr>
              <a:xfrm>
                <a:off x="2255707" y="3968611"/>
                <a:ext cx="9781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DEPENDENCY</a:t>
                </a:r>
                <a:endParaRPr lang="en-US" sz="16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cxnSp>
          <p:nvCxnSpPr>
            <p:cNvPr id="385" name="Straight Connector 384"/>
            <p:cNvCxnSpPr/>
            <p:nvPr/>
          </p:nvCxnSpPr>
          <p:spPr>
            <a:xfrm>
              <a:off x="1921911" y="3586960"/>
              <a:ext cx="1023906" cy="4729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Straight Connector 385"/>
            <p:cNvCxnSpPr/>
            <p:nvPr/>
          </p:nvCxnSpPr>
          <p:spPr>
            <a:xfrm>
              <a:off x="1917074" y="3751963"/>
              <a:ext cx="1023906" cy="4729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Straight Connector 386"/>
            <p:cNvCxnSpPr/>
            <p:nvPr/>
          </p:nvCxnSpPr>
          <p:spPr>
            <a:xfrm>
              <a:off x="1917074" y="3923701"/>
              <a:ext cx="1023906" cy="4729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88" name="Group 387"/>
            <p:cNvGrpSpPr/>
            <p:nvPr/>
          </p:nvGrpSpPr>
          <p:grpSpPr>
            <a:xfrm>
              <a:off x="1958407" y="3237674"/>
              <a:ext cx="978153" cy="1174927"/>
              <a:chOff x="2255707" y="3055294"/>
              <a:chExt cx="978153" cy="1174927"/>
            </a:xfrm>
          </p:grpSpPr>
          <p:sp>
            <p:nvSpPr>
              <p:cNvPr id="416" name="Rectangle 415"/>
              <p:cNvSpPr/>
              <p:nvPr/>
            </p:nvSpPr>
            <p:spPr>
              <a:xfrm>
                <a:off x="2308955" y="3088394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7" name="TextBox 416"/>
              <p:cNvSpPr txBox="1"/>
              <p:nvPr/>
            </p:nvSpPr>
            <p:spPr>
              <a:xfrm>
                <a:off x="2435971" y="3055294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418" name="TextBox 417"/>
              <p:cNvSpPr txBox="1"/>
              <p:nvPr/>
            </p:nvSpPr>
            <p:spPr>
              <a:xfrm>
                <a:off x="2304407" y="3257768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419" name="TextBox 418"/>
              <p:cNvSpPr txBox="1"/>
              <p:nvPr/>
            </p:nvSpPr>
            <p:spPr>
              <a:xfrm>
                <a:off x="2255707" y="3968611"/>
                <a:ext cx="9781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DEPENDENCY</a:t>
                </a:r>
                <a:endParaRPr lang="en-US" sz="16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cxnSp>
          <p:nvCxnSpPr>
            <p:cNvPr id="389" name="Straight Connector 388"/>
            <p:cNvCxnSpPr/>
            <p:nvPr/>
          </p:nvCxnSpPr>
          <p:spPr>
            <a:xfrm>
              <a:off x="1797716" y="3738968"/>
              <a:ext cx="1023906" cy="4729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Straight Connector 389"/>
            <p:cNvCxnSpPr/>
            <p:nvPr/>
          </p:nvCxnSpPr>
          <p:spPr>
            <a:xfrm>
              <a:off x="1792879" y="3903971"/>
              <a:ext cx="1023906" cy="4729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Straight Connector 390"/>
            <p:cNvCxnSpPr/>
            <p:nvPr/>
          </p:nvCxnSpPr>
          <p:spPr>
            <a:xfrm>
              <a:off x="1792879" y="4075709"/>
              <a:ext cx="1023906" cy="4729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2" name="Group 391"/>
            <p:cNvGrpSpPr/>
            <p:nvPr/>
          </p:nvGrpSpPr>
          <p:grpSpPr>
            <a:xfrm>
              <a:off x="1838487" y="3395069"/>
              <a:ext cx="978153" cy="1174927"/>
              <a:chOff x="2255707" y="3055294"/>
              <a:chExt cx="978153" cy="1174927"/>
            </a:xfrm>
          </p:grpSpPr>
          <p:sp>
            <p:nvSpPr>
              <p:cNvPr id="412" name="Rectangle 411"/>
              <p:cNvSpPr/>
              <p:nvPr/>
            </p:nvSpPr>
            <p:spPr>
              <a:xfrm>
                <a:off x="2308955" y="3088394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3" name="TextBox 412"/>
              <p:cNvSpPr txBox="1"/>
              <p:nvPr/>
            </p:nvSpPr>
            <p:spPr>
              <a:xfrm>
                <a:off x="2435971" y="3055294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414" name="TextBox 413"/>
              <p:cNvSpPr txBox="1"/>
              <p:nvPr/>
            </p:nvSpPr>
            <p:spPr>
              <a:xfrm>
                <a:off x="2304407" y="3257768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415" name="TextBox 414"/>
              <p:cNvSpPr txBox="1"/>
              <p:nvPr/>
            </p:nvSpPr>
            <p:spPr>
              <a:xfrm>
                <a:off x="2255707" y="3968611"/>
                <a:ext cx="9781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DEPENDENCY</a:t>
                </a:r>
                <a:endParaRPr lang="en-US" sz="16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cxnSp>
          <p:nvCxnSpPr>
            <p:cNvPr id="393" name="Straight Connector 392"/>
            <p:cNvCxnSpPr/>
            <p:nvPr/>
          </p:nvCxnSpPr>
          <p:spPr>
            <a:xfrm>
              <a:off x="1677934" y="3903971"/>
              <a:ext cx="1023906" cy="4729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Straight Connector 393"/>
            <p:cNvCxnSpPr/>
            <p:nvPr/>
          </p:nvCxnSpPr>
          <p:spPr>
            <a:xfrm>
              <a:off x="1673097" y="4068974"/>
              <a:ext cx="1023906" cy="4729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Straight Connector 394"/>
            <p:cNvCxnSpPr/>
            <p:nvPr/>
          </p:nvCxnSpPr>
          <p:spPr>
            <a:xfrm>
              <a:off x="1673097" y="4240712"/>
              <a:ext cx="1023906" cy="4729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6" name="Group 395"/>
            <p:cNvGrpSpPr/>
            <p:nvPr/>
          </p:nvGrpSpPr>
          <p:grpSpPr>
            <a:xfrm>
              <a:off x="1726062" y="3552464"/>
              <a:ext cx="978153" cy="1174927"/>
              <a:chOff x="2255707" y="3055294"/>
              <a:chExt cx="978153" cy="1174927"/>
            </a:xfrm>
          </p:grpSpPr>
          <p:sp>
            <p:nvSpPr>
              <p:cNvPr id="408" name="Rectangle 407"/>
              <p:cNvSpPr/>
              <p:nvPr/>
            </p:nvSpPr>
            <p:spPr>
              <a:xfrm>
                <a:off x="2308955" y="3088394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9" name="TextBox 408"/>
              <p:cNvSpPr txBox="1"/>
              <p:nvPr/>
            </p:nvSpPr>
            <p:spPr>
              <a:xfrm>
                <a:off x="2435971" y="3055294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410" name="TextBox 409"/>
              <p:cNvSpPr txBox="1"/>
              <p:nvPr/>
            </p:nvSpPr>
            <p:spPr>
              <a:xfrm>
                <a:off x="2304407" y="3257768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411" name="TextBox 410"/>
              <p:cNvSpPr txBox="1"/>
              <p:nvPr/>
            </p:nvSpPr>
            <p:spPr>
              <a:xfrm>
                <a:off x="2255707" y="3968611"/>
                <a:ext cx="9781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DEPENDENCY</a:t>
                </a:r>
                <a:endParaRPr lang="en-US" sz="16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cxnSp>
          <p:nvCxnSpPr>
            <p:cNvPr id="397" name="Straight Connector 396"/>
            <p:cNvCxnSpPr/>
            <p:nvPr/>
          </p:nvCxnSpPr>
          <p:spPr>
            <a:xfrm>
              <a:off x="1647640" y="4032638"/>
              <a:ext cx="947760" cy="11507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Straight Connector 397"/>
            <p:cNvCxnSpPr/>
            <p:nvPr/>
          </p:nvCxnSpPr>
          <p:spPr>
            <a:xfrm flipV="1">
              <a:off x="1779310" y="4209148"/>
              <a:ext cx="811253" cy="992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Straight Connector 398"/>
            <p:cNvCxnSpPr/>
            <p:nvPr/>
          </p:nvCxnSpPr>
          <p:spPr>
            <a:xfrm flipV="1">
              <a:off x="1768855" y="4380886"/>
              <a:ext cx="821708" cy="6541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0" name="Group 399"/>
            <p:cNvGrpSpPr/>
            <p:nvPr/>
          </p:nvGrpSpPr>
          <p:grpSpPr>
            <a:xfrm>
              <a:off x="1606139" y="3709860"/>
              <a:ext cx="978153" cy="1174927"/>
              <a:chOff x="2255707" y="3055294"/>
              <a:chExt cx="978153" cy="1174927"/>
            </a:xfrm>
          </p:grpSpPr>
          <p:sp>
            <p:nvSpPr>
              <p:cNvPr id="404" name="Rectangle 403"/>
              <p:cNvSpPr/>
              <p:nvPr/>
            </p:nvSpPr>
            <p:spPr>
              <a:xfrm>
                <a:off x="2308955" y="3088394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5" name="TextBox 404"/>
              <p:cNvSpPr txBox="1"/>
              <p:nvPr/>
            </p:nvSpPr>
            <p:spPr>
              <a:xfrm>
                <a:off x="2435971" y="3055294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406" name="TextBox 405"/>
              <p:cNvSpPr txBox="1"/>
              <p:nvPr/>
            </p:nvSpPr>
            <p:spPr>
              <a:xfrm>
                <a:off x="2304407" y="3257768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407" name="TextBox 406"/>
              <p:cNvSpPr txBox="1"/>
              <p:nvPr/>
            </p:nvSpPr>
            <p:spPr>
              <a:xfrm>
                <a:off x="2255707" y="3968611"/>
                <a:ext cx="9781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DEPENDENCY</a:t>
                </a:r>
                <a:endParaRPr lang="en-US" sz="16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cxnSp>
          <p:nvCxnSpPr>
            <p:cNvPr id="401" name="Straight Connector 400"/>
            <p:cNvCxnSpPr/>
            <p:nvPr/>
          </p:nvCxnSpPr>
          <p:spPr>
            <a:xfrm>
              <a:off x="1722881" y="4212575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Straight Connector 401"/>
            <p:cNvCxnSpPr/>
            <p:nvPr/>
          </p:nvCxnSpPr>
          <p:spPr>
            <a:xfrm>
              <a:off x="1722881" y="4387052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Straight Connector 402"/>
            <p:cNvCxnSpPr/>
            <p:nvPr/>
          </p:nvCxnSpPr>
          <p:spPr>
            <a:xfrm>
              <a:off x="1720300" y="4559591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9" name="Group 468"/>
          <p:cNvGrpSpPr/>
          <p:nvPr/>
        </p:nvGrpSpPr>
        <p:grpSpPr>
          <a:xfrm>
            <a:off x="2239037" y="2959922"/>
            <a:ext cx="978153" cy="1174927"/>
            <a:chOff x="980126" y="1277257"/>
            <a:chExt cx="978153" cy="1174927"/>
          </a:xfrm>
        </p:grpSpPr>
        <p:grpSp>
          <p:nvGrpSpPr>
            <p:cNvPr id="470" name="Group 469"/>
            <p:cNvGrpSpPr/>
            <p:nvPr/>
          </p:nvGrpSpPr>
          <p:grpSpPr>
            <a:xfrm>
              <a:off x="980126" y="1277257"/>
              <a:ext cx="978153" cy="1174927"/>
              <a:chOff x="2255707" y="3055294"/>
              <a:chExt cx="978153" cy="1174927"/>
            </a:xfrm>
          </p:grpSpPr>
          <p:sp>
            <p:nvSpPr>
              <p:cNvPr id="474" name="Rectangle 473"/>
              <p:cNvSpPr/>
              <p:nvPr/>
            </p:nvSpPr>
            <p:spPr>
              <a:xfrm>
                <a:off x="2308955" y="3088394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5" name="TextBox 474"/>
              <p:cNvSpPr txBox="1"/>
              <p:nvPr/>
            </p:nvSpPr>
            <p:spPr>
              <a:xfrm>
                <a:off x="2435971" y="3055294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476" name="TextBox 475"/>
              <p:cNvSpPr txBox="1"/>
              <p:nvPr/>
            </p:nvSpPr>
            <p:spPr>
              <a:xfrm>
                <a:off x="2304407" y="3257768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477" name="TextBox 476"/>
              <p:cNvSpPr txBox="1"/>
              <p:nvPr/>
            </p:nvSpPr>
            <p:spPr>
              <a:xfrm>
                <a:off x="2255707" y="3968611"/>
                <a:ext cx="9781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DEPENDENCY</a:t>
                </a:r>
                <a:endParaRPr lang="en-US" sz="16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cxnSp>
          <p:nvCxnSpPr>
            <p:cNvPr id="471" name="Straight Connector 470"/>
            <p:cNvCxnSpPr/>
            <p:nvPr/>
          </p:nvCxnSpPr>
          <p:spPr>
            <a:xfrm>
              <a:off x="1096868" y="1779972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2" name="Straight Connector 471"/>
            <p:cNvCxnSpPr/>
            <p:nvPr/>
          </p:nvCxnSpPr>
          <p:spPr>
            <a:xfrm>
              <a:off x="1096868" y="1954449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3" name="Straight Connector 472"/>
            <p:cNvCxnSpPr/>
            <p:nvPr/>
          </p:nvCxnSpPr>
          <p:spPr>
            <a:xfrm>
              <a:off x="1094287" y="2126988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0" name="Group 459"/>
          <p:cNvGrpSpPr/>
          <p:nvPr/>
        </p:nvGrpSpPr>
        <p:grpSpPr>
          <a:xfrm>
            <a:off x="2118757" y="3156222"/>
            <a:ext cx="978153" cy="1174927"/>
            <a:chOff x="980126" y="1277257"/>
            <a:chExt cx="978153" cy="1174927"/>
          </a:xfrm>
        </p:grpSpPr>
        <p:grpSp>
          <p:nvGrpSpPr>
            <p:cNvPr id="461" name="Group 460"/>
            <p:cNvGrpSpPr/>
            <p:nvPr/>
          </p:nvGrpSpPr>
          <p:grpSpPr>
            <a:xfrm>
              <a:off x="980126" y="1277257"/>
              <a:ext cx="978153" cy="1174927"/>
              <a:chOff x="2255707" y="3055294"/>
              <a:chExt cx="978153" cy="1174927"/>
            </a:xfrm>
          </p:grpSpPr>
          <p:sp>
            <p:nvSpPr>
              <p:cNvPr id="465" name="Rectangle 464"/>
              <p:cNvSpPr/>
              <p:nvPr/>
            </p:nvSpPr>
            <p:spPr>
              <a:xfrm>
                <a:off x="2308955" y="3088394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6" name="TextBox 465"/>
              <p:cNvSpPr txBox="1"/>
              <p:nvPr/>
            </p:nvSpPr>
            <p:spPr>
              <a:xfrm>
                <a:off x="2435971" y="3055294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467" name="TextBox 466"/>
              <p:cNvSpPr txBox="1"/>
              <p:nvPr/>
            </p:nvSpPr>
            <p:spPr>
              <a:xfrm>
                <a:off x="2304407" y="3257768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468" name="TextBox 467"/>
              <p:cNvSpPr txBox="1"/>
              <p:nvPr/>
            </p:nvSpPr>
            <p:spPr>
              <a:xfrm>
                <a:off x="2255707" y="3968611"/>
                <a:ext cx="9781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DEPENDENCY</a:t>
                </a:r>
                <a:endParaRPr lang="en-US" sz="16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cxnSp>
          <p:nvCxnSpPr>
            <p:cNvPr id="462" name="Straight Connector 461"/>
            <p:cNvCxnSpPr/>
            <p:nvPr/>
          </p:nvCxnSpPr>
          <p:spPr>
            <a:xfrm>
              <a:off x="1096868" y="1779972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3" name="Straight Connector 462"/>
            <p:cNvCxnSpPr/>
            <p:nvPr/>
          </p:nvCxnSpPr>
          <p:spPr>
            <a:xfrm>
              <a:off x="1096868" y="1954449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4" name="Straight Connector 463"/>
            <p:cNvCxnSpPr/>
            <p:nvPr/>
          </p:nvCxnSpPr>
          <p:spPr>
            <a:xfrm>
              <a:off x="1094287" y="2126988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1" name="Group 450"/>
          <p:cNvGrpSpPr/>
          <p:nvPr/>
        </p:nvGrpSpPr>
        <p:grpSpPr>
          <a:xfrm>
            <a:off x="1999314" y="3352728"/>
            <a:ext cx="978153" cy="1174927"/>
            <a:chOff x="980126" y="1277257"/>
            <a:chExt cx="978153" cy="1174927"/>
          </a:xfrm>
        </p:grpSpPr>
        <p:grpSp>
          <p:nvGrpSpPr>
            <p:cNvPr id="452" name="Group 451"/>
            <p:cNvGrpSpPr/>
            <p:nvPr/>
          </p:nvGrpSpPr>
          <p:grpSpPr>
            <a:xfrm>
              <a:off x="980126" y="1277257"/>
              <a:ext cx="978153" cy="1174927"/>
              <a:chOff x="2255707" y="3055294"/>
              <a:chExt cx="978153" cy="1174927"/>
            </a:xfrm>
          </p:grpSpPr>
          <p:sp>
            <p:nvSpPr>
              <p:cNvPr id="456" name="Rectangle 455"/>
              <p:cNvSpPr/>
              <p:nvPr/>
            </p:nvSpPr>
            <p:spPr>
              <a:xfrm>
                <a:off x="2308955" y="3088394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7" name="TextBox 456"/>
              <p:cNvSpPr txBox="1"/>
              <p:nvPr/>
            </p:nvSpPr>
            <p:spPr>
              <a:xfrm>
                <a:off x="2435971" y="3055294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458" name="TextBox 457"/>
              <p:cNvSpPr txBox="1"/>
              <p:nvPr/>
            </p:nvSpPr>
            <p:spPr>
              <a:xfrm>
                <a:off x="2304407" y="3257768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459" name="TextBox 458"/>
              <p:cNvSpPr txBox="1"/>
              <p:nvPr/>
            </p:nvSpPr>
            <p:spPr>
              <a:xfrm>
                <a:off x="2255707" y="3968611"/>
                <a:ext cx="9781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DEPENDENCY</a:t>
                </a:r>
                <a:endParaRPr lang="en-US" sz="16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cxnSp>
          <p:nvCxnSpPr>
            <p:cNvPr id="453" name="Straight Connector 452"/>
            <p:cNvCxnSpPr/>
            <p:nvPr/>
          </p:nvCxnSpPr>
          <p:spPr>
            <a:xfrm>
              <a:off x="1096868" y="1779972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4" name="Straight Connector 453"/>
            <p:cNvCxnSpPr/>
            <p:nvPr/>
          </p:nvCxnSpPr>
          <p:spPr>
            <a:xfrm>
              <a:off x="1096868" y="1954449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5" name="Straight Connector 454"/>
            <p:cNvCxnSpPr/>
            <p:nvPr/>
          </p:nvCxnSpPr>
          <p:spPr>
            <a:xfrm>
              <a:off x="1094287" y="2126988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2" name="Group 441"/>
          <p:cNvGrpSpPr/>
          <p:nvPr/>
        </p:nvGrpSpPr>
        <p:grpSpPr>
          <a:xfrm>
            <a:off x="1885054" y="3531439"/>
            <a:ext cx="978153" cy="1174927"/>
            <a:chOff x="980126" y="1277257"/>
            <a:chExt cx="978153" cy="1174927"/>
          </a:xfrm>
        </p:grpSpPr>
        <p:grpSp>
          <p:nvGrpSpPr>
            <p:cNvPr id="443" name="Group 442"/>
            <p:cNvGrpSpPr/>
            <p:nvPr/>
          </p:nvGrpSpPr>
          <p:grpSpPr>
            <a:xfrm>
              <a:off x="980126" y="1277257"/>
              <a:ext cx="978153" cy="1174927"/>
              <a:chOff x="2255707" y="3055294"/>
              <a:chExt cx="978153" cy="1174927"/>
            </a:xfrm>
          </p:grpSpPr>
          <p:sp>
            <p:nvSpPr>
              <p:cNvPr id="447" name="Rectangle 446"/>
              <p:cNvSpPr/>
              <p:nvPr/>
            </p:nvSpPr>
            <p:spPr>
              <a:xfrm>
                <a:off x="2308955" y="3088394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8" name="TextBox 447"/>
              <p:cNvSpPr txBox="1"/>
              <p:nvPr/>
            </p:nvSpPr>
            <p:spPr>
              <a:xfrm>
                <a:off x="2435971" y="3055294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449" name="TextBox 448"/>
              <p:cNvSpPr txBox="1"/>
              <p:nvPr/>
            </p:nvSpPr>
            <p:spPr>
              <a:xfrm>
                <a:off x="2304407" y="3257768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450" name="TextBox 449"/>
              <p:cNvSpPr txBox="1"/>
              <p:nvPr/>
            </p:nvSpPr>
            <p:spPr>
              <a:xfrm>
                <a:off x="2255707" y="3968611"/>
                <a:ext cx="9781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DEPENDENCY</a:t>
                </a:r>
                <a:endParaRPr lang="en-US" sz="16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cxnSp>
          <p:nvCxnSpPr>
            <p:cNvPr id="444" name="Straight Connector 443"/>
            <p:cNvCxnSpPr/>
            <p:nvPr/>
          </p:nvCxnSpPr>
          <p:spPr>
            <a:xfrm>
              <a:off x="1096868" y="1779972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5" name="Straight Connector 444"/>
            <p:cNvCxnSpPr/>
            <p:nvPr/>
          </p:nvCxnSpPr>
          <p:spPr>
            <a:xfrm>
              <a:off x="1096868" y="1954449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6" name="Straight Connector 445"/>
            <p:cNvCxnSpPr/>
            <p:nvPr/>
          </p:nvCxnSpPr>
          <p:spPr>
            <a:xfrm>
              <a:off x="1094287" y="2126988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4" name="Group 423"/>
          <p:cNvGrpSpPr/>
          <p:nvPr/>
        </p:nvGrpSpPr>
        <p:grpSpPr>
          <a:xfrm>
            <a:off x="1764164" y="3715793"/>
            <a:ext cx="978153" cy="1174927"/>
            <a:chOff x="980126" y="1277257"/>
            <a:chExt cx="978153" cy="1174927"/>
          </a:xfrm>
        </p:grpSpPr>
        <p:grpSp>
          <p:nvGrpSpPr>
            <p:cNvPr id="425" name="Group 424"/>
            <p:cNvGrpSpPr/>
            <p:nvPr/>
          </p:nvGrpSpPr>
          <p:grpSpPr>
            <a:xfrm>
              <a:off x="980126" y="1277257"/>
              <a:ext cx="978153" cy="1174927"/>
              <a:chOff x="2255707" y="3055294"/>
              <a:chExt cx="978153" cy="1174927"/>
            </a:xfrm>
          </p:grpSpPr>
          <p:sp>
            <p:nvSpPr>
              <p:cNvPr id="429" name="Rectangle 428"/>
              <p:cNvSpPr/>
              <p:nvPr/>
            </p:nvSpPr>
            <p:spPr>
              <a:xfrm>
                <a:off x="2308955" y="3088394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0" name="TextBox 429"/>
              <p:cNvSpPr txBox="1"/>
              <p:nvPr/>
            </p:nvSpPr>
            <p:spPr>
              <a:xfrm>
                <a:off x="2435971" y="3055294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431" name="TextBox 430"/>
              <p:cNvSpPr txBox="1"/>
              <p:nvPr/>
            </p:nvSpPr>
            <p:spPr>
              <a:xfrm>
                <a:off x="2304407" y="3257768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432" name="TextBox 431"/>
              <p:cNvSpPr txBox="1"/>
              <p:nvPr/>
            </p:nvSpPr>
            <p:spPr>
              <a:xfrm>
                <a:off x="2255707" y="3968611"/>
                <a:ext cx="9781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DEPENDENCY</a:t>
                </a:r>
                <a:endParaRPr lang="en-US" sz="16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cxnSp>
          <p:nvCxnSpPr>
            <p:cNvPr id="426" name="Straight Connector 425"/>
            <p:cNvCxnSpPr/>
            <p:nvPr/>
          </p:nvCxnSpPr>
          <p:spPr>
            <a:xfrm>
              <a:off x="1096868" y="1779972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Straight Connector 426"/>
            <p:cNvCxnSpPr/>
            <p:nvPr/>
          </p:nvCxnSpPr>
          <p:spPr>
            <a:xfrm>
              <a:off x="1096868" y="1954449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Straight Connector 427"/>
            <p:cNvCxnSpPr/>
            <p:nvPr/>
          </p:nvCxnSpPr>
          <p:spPr>
            <a:xfrm>
              <a:off x="1094287" y="2126988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2" name="Group 531"/>
          <p:cNvGrpSpPr/>
          <p:nvPr/>
        </p:nvGrpSpPr>
        <p:grpSpPr>
          <a:xfrm>
            <a:off x="2387547" y="2836900"/>
            <a:ext cx="978153" cy="1174927"/>
            <a:chOff x="980126" y="1277257"/>
            <a:chExt cx="978153" cy="1174927"/>
          </a:xfrm>
        </p:grpSpPr>
        <p:grpSp>
          <p:nvGrpSpPr>
            <p:cNvPr id="533" name="Group 532"/>
            <p:cNvGrpSpPr/>
            <p:nvPr/>
          </p:nvGrpSpPr>
          <p:grpSpPr>
            <a:xfrm>
              <a:off x="980126" y="1277257"/>
              <a:ext cx="978153" cy="1174927"/>
              <a:chOff x="2255707" y="3055294"/>
              <a:chExt cx="978153" cy="1174927"/>
            </a:xfrm>
          </p:grpSpPr>
          <p:sp>
            <p:nvSpPr>
              <p:cNvPr id="537" name="Rectangle 536"/>
              <p:cNvSpPr/>
              <p:nvPr/>
            </p:nvSpPr>
            <p:spPr>
              <a:xfrm>
                <a:off x="2308955" y="3088394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8" name="TextBox 537"/>
              <p:cNvSpPr txBox="1"/>
              <p:nvPr/>
            </p:nvSpPr>
            <p:spPr>
              <a:xfrm>
                <a:off x="2435971" y="3055294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539" name="TextBox 538"/>
              <p:cNvSpPr txBox="1"/>
              <p:nvPr/>
            </p:nvSpPr>
            <p:spPr>
              <a:xfrm>
                <a:off x="2304407" y="3257768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540" name="TextBox 539"/>
              <p:cNvSpPr txBox="1"/>
              <p:nvPr/>
            </p:nvSpPr>
            <p:spPr>
              <a:xfrm>
                <a:off x="2255707" y="3968611"/>
                <a:ext cx="9781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DEPENDENCY</a:t>
                </a:r>
                <a:endParaRPr lang="en-US" sz="16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cxnSp>
          <p:nvCxnSpPr>
            <p:cNvPr id="534" name="Straight Connector 533"/>
            <p:cNvCxnSpPr/>
            <p:nvPr/>
          </p:nvCxnSpPr>
          <p:spPr>
            <a:xfrm>
              <a:off x="1096868" y="1779972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1096868" y="1954449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1094287" y="2126988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3" name="Group 522"/>
          <p:cNvGrpSpPr/>
          <p:nvPr/>
        </p:nvGrpSpPr>
        <p:grpSpPr>
          <a:xfrm>
            <a:off x="2268492" y="3046125"/>
            <a:ext cx="978153" cy="1174927"/>
            <a:chOff x="980126" y="1277257"/>
            <a:chExt cx="978153" cy="1174927"/>
          </a:xfrm>
        </p:grpSpPr>
        <p:grpSp>
          <p:nvGrpSpPr>
            <p:cNvPr id="524" name="Group 523"/>
            <p:cNvGrpSpPr/>
            <p:nvPr/>
          </p:nvGrpSpPr>
          <p:grpSpPr>
            <a:xfrm>
              <a:off x="980126" y="1277257"/>
              <a:ext cx="978153" cy="1174927"/>
              <a:chOff x="2255707" y="3055294"/>
              <a:chExt cx="978153" cy="1174927"/>
            </a:xfrm>
          </p:grpSpPr>
          <p:sp>
            <p:nvSpPr>
              <p:cNvPr id="528" name="Rectangle 527"/>
              <p:cNvSpPr/>
              <p:nvPr/>
            </p:nvSpPr>
            <p:spPr>
              <a:xfrm>
                <a:off x="2308955" y="3088394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9" name="TextBox 528"/>
              <p:cNvSpPr txBox="1"/>
              <p:nvPr/>
            </p:nvSpPr>
            <p:spPr>
              <a:xfrm>
                <a:off x="2435971" y="3055294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530" name="TextBox 529"/>
              <p:cNvSpPr txBox="1"/>
              <p:nvPr/>
            </p:nvSpPr>
            <p:spPr>
              <a:xfrm>
                <a:off x="2304407" y="3257768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531" name="TextBox 530"/>
              <p:cNvSpPr txBox="1"/>
              <p:nvPr/>
            </p:nvSpPr>
            <p:spPr>
              <a:xfrm>
                <a:off x="2255707" y="3968611"/>
                <a:ext cx="9781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DEPENDENCY</a:t>
                </a:r>
                <a:endParaRPr lang="en-US" sz="16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cxnSp>
          <p:nvCxnSpPr>
            <p:cNvPr id="525" name="Straight Connector 524"/>
            <p:cNvCxnSpPr/>
            <p:nvPr/>
          </p:nvCxnSpPr>
          <p:spPr>
            <a:xfrm>
              <a:off x="1096868" y="1779972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6" name="Straight Connector 525"/>
            <p:cNvCxnSpPr/>
            <p:nvPr/>
          </p:nvCxnSpPr>
          <p:spPr>
            <a:xfrm>
              <a:off x="1096868" y="1954449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7" name="Straight Connector 526"/>
            <p:cNvCxnSpPr/>
            <p:nvPr/>
          </p:nvCxnSpPr>
          <p:spPr>
            <a:xfrm>
              <a:off x="1094287" y="2126988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4" name="Group 513"/>
          <p:cNvGrpSpPr/>
          <p:nvPr/>
        </p:nvGrpSpPr>
        <p:grpSpPr>
          <a:xfrm>
            <a:off x="2140973" y="3241364"/>
            <a:ext cx="978153" cy="1174927"/>
            <a:chOff x="980126" y="1277257"/>
            <a:chExt cx="978153" cy="1174927"/>
          </a:xfrm>
        </p:grpSpPr>
        <p:grpSp>
          <p:nvGrpSpPr>
            <p:cNvPr id="515" name="Group 514"/>
            <p:cNvGrpSpPr/>
            <p:nvPr/>
          </p:nvGrpSpPr>
          <p:grpSpPr>
            <a:xfrm>
              <a:off x="980126" y="1277257"/>
              <a:ext cx="978153" cy="1174927"/>
              <a:chOff x="2255707" y="3055294"/>
              <a:chExt cx="978153" cy="1174927"/>
            </a:xfrm>
          </p:grpSpPr>
          <p:sp>
            <p:nvSpPr>
              <p:cNvPr id="519" name="Rectangle 518"/>
              <p:cNvSpPr/>
              <p:nvPr/>
            </p:nvSpPr>
            <p:spPr>
              <a:xfrm>
                <a:off x="2308955" y="3088394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0" name="TextBox 519"/>
              <p:cNvSpPr txBox="1"/>
              <p:nvPr/>
            </p:nvSpPr>
            <p:spPr>
              <a:xfrm>
                <a:off x="2435971" y="3055294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521" name="TextBox 520"/>
              <p:cNvSpPr txBox="1"/>
              <p:nvPr/>
            </p:nvSpPr>
            <p:spPr>
              <a:xfrm>
                <a:off x="2304407" y="3257768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522" name="TextBox 521"/>
              <p:cNvSpPr txBox="1"/>
              <p:nvPr/>
            </p:nvSpPr>
            <p:spPr>
              <a:xfrm>
                <a:off x="2255707" y="3968611"/>
                <a:ext cx="9781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DEPENDENCY</a:t>
                </a:r>
                <a:endParaRPr lang="en-US" sz="16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cxnSp>
          <p:nvCxnSpPr>
            <p:cNvPr id="516" name="Straight Connector 515"/>
            <p:cNvCxnSpPr/>
            <p:nvPr/>
          </p:nvCxnSpPr>
          <p:spPr>
            <a:xfrm>
              <a:off x="1096868" y="1779972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7" name="Straight Connector 516"/>
            <p:cNvCxnSpPr/>
            <p:nvPr/>
          </p:nvCxnSpPr>
          <p:spPr>
            <a:xfrm>
              <a:off x="1096868" y="1954449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8" name="Straight Connector 517"/>
            <p:cNvCxnSpPr/>
            <p:nvPr/>
          </p:nvCxnSpPr>
          <p:spPr>
            <a:xfrm>
              <a:off x="1094287" y="2126988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5" name="Group 504"/>
          <p:cNvGrpSpPr/>
          <p:nvPr/>
        </p:nvGrpSpPr>
        <p:grpSpPr>
          <a:xfrm>
            <a:off x="2035462" y="3445846"/>
            <a:ext cx="978153" cy="1174927"/>
            <a:chOff x="980126" y="1277257"/>
            <a:chExt cx="978153" cy="1174927"/>
          </a:xfrm>
        </p:grpSpPr>
        <p:grpSp>
          <p:nvGrpSpPr>
            <p:cNvPr id="506" name="Group 505"/>
            <p:cNvGrpSpPr/>
            <p:nvPr/>
          </p:nvGrpSpPr>
          <p:grpSpPr>
            <a:xfrm>
              <a:off x="980126" y="1277257"/>
              <a:ext cx="978153" cy="1174927"/>
              <a:chOff x="2255707" y="3055294"/>
              <a:chExt cx="978153" cy="1174927"/>
            </a:xfrm>
          </p:grpSpPr>
          <p:sp>
            <p:nvSpPr>
              <p:cNvPr id="510" name="Rectangle 509"/>
              <p:cNvSpPr/>
              <p:nvPr/>
            </p:nvSpPr>
            <p:spPr>
              <a:xfrm>
                <a:off x="2308955" y="3088394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1" name="TextBox 510"/>
              <p:cNvSpPr txBox="1"/>
              <p:nvPr/>
            </p:nvSpPr>
            <p:spPr>
              <a:xfrm>
                <a:off x="2435971" y="3055294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512" name="TextBox 511"/>
              <p:cNvSpPr txBox="1"/>
              <p:nvPr/>
            </p:nvSpPr>
            <p:spPr>
              <a:xfrm>
                <a:off x="2304407" y="3257768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513" name="TextBox 512"/>
              <p:cNvSpPr txBox="1"/>
              <p:nvPr/>
            </p:nvSpPr>
            <p:spPr>
              <a:xfrm>
                <a:off x="2255707" y="3968611"/>
                <a:ext cx="9781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DEPENDENCY</a:t>
                </a:r>
                <a:endParaRPr lang="en-US" sz="16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cxnSp>
          <p:nvCxnSpPr>
            <p:cNvPr id="507" name="Straight Connector 506"/>
            <p:cNvCxnSpPr/>
            <p:nvPr/>
          </p:nvCxnSpPr>
          <p:spPr>
            <a:xfrm>
              <a:off x="1096868" y="1779972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8" name="Straight Connector 507"/>
            <p:cNvCxnSpPr/>
            <p:nvPr/>
          </p:nvCxnSpPr>
          <p:spPr>
            <a:xfrm>
              <a:off x="1096868" y="1954449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9" name="Straight Connector 508"/>
            <p:cNvCxnSpPr/>
            <p:nvPr/>
          </p:nvCxnSpPr>
          <p:spPr>
            <a:xfrm>
              <a:off x="1094287" y="2126988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6" name="Group 495"/>
          <p:cNvGrpSpPr/>
          <p:nvPr/>
        </p:nvGrpSpPr>
        <p:grpSpPr>
          <a:xfrm>
            <a:off x="1916927" y="3652200"/>
            <a:ext cx="978153" cy="1174927"/>
            <a:chOff x="980126" y="1277257"/>
            <a:chExt cx="978153" cy="1174927"/>
          </a:xfrm>
        </p:grpSpPr>
        <p:grpSp>
          <p:nvGrpSpPr>
            <p:cNvPr id="497" name="Group 496"/>
            <p:cNvGrpSpPr/>
            <p:nvPr/>
          </p:nvGrpSpPr>
          <p:grpSpPr>
            <a:xfrm>
              <a:off x="980126" y="1277257"/>
              <a:ext cx="978153" cy="1174927"/>
              <a:chOff x="2255707" y="3055294"/>
              <a:chExt cx="978153" cy="1174927"/>
            </a:xfrm>
          </p:grpSpPr>
          <p:sp>
            <p:nvSpPr>
              <p:cNvPr id="501" name="Rectangle 500"/>
              <p:cNvSpPr/>
              <p:nvPr/>
            </p:nvSpPr>
            <p:spPr>
              <a:xfrm>
                <a:off x="2308955" y="3088394"/>
                <a:ext cx="855273" cy="112138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2" name="TextBox 501"/>
              <p:cNvSpPr txBox="1"/>
              <p:nvPr/>
            </p:nvSpPr>
            <p:spPr>
              <a:xfrm>
                <a:off x="2435971" y="3055294"/>
                <a:ext cx="599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LOAD</a:t>
                </a:r>
                <a:endParaRPr lang="en-US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503" name="TextBox 502"/>
              <p:cNvSpPr txBox="1"/>
              <p:nvPr/>
            </p:nvSpPr>
            <p:spPr>
              <a:xfrm>
                <a:off x="2304407" y="3257768"/>
                <a:ext cx="90120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</a:p>
              <a:p>
                <a:r>
                  <a:rPr lang="en-US" sz="11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Independent</a:t>
                </a:r>
                <a:endParaRPr lang="en-US" sz="1100" i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504" name="TextBox 503"/>
              <p:cNvSpPr txBox="1"/>
              <p:nvPr/>
            </p:nvSpPr>
            <p:spPr>
              <a:xfrm>
                <a:off x="2255707" y="3968611"/>
                <a:ext cx="9781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DEPENDENCY</a:t>
                </a:r>
                <a:endParaRPr lang="en-US" sz="16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cxnSp>
          <p:nvCxnSpPr>
            <p:cNvPr id="498" name="Straight Connector 497"/>
            <p:cNvCxnSpPr/>
            <p:nvPr/>
          </p:nvCxnSpPr>
          <p:spPr>
            <a:xfrm>
              <a:off x="1096868" y="1779972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9" name="Straight Connector 498"/>
            <p:cNvCxnSpPr/>
            <p:nvPr/>
          </p:nvCxnSpPr>
          <p:spPr>
            <a:xfrm>
              <a:off x="1096868" y="1954449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0" name="Straight Connector 499"/>
            <p:cNvCxnSpPr/>
            <p:nvPr/>
          </p:nvCxnSpPr>
          <p:spPr>
            <a:xfrm>
              <a:off x="1094287" y="2126988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9" name="Group 548"/>
          <p:cNvGrpSpPr/>
          <p:nvPr/>
        </p:nvGrpSpPr>
        <p:grpSpPr>
          <a:xfrm>
            <a:off x="2073379" y="1382768"/>
            <a:ext cx="978153" cy="1154485"/>
            <a:chOff x="2073379" y="1382768"/>
            <a:chExt cx="978153" cy="1154485"/>
          </a:xfrm>
        </p:grpSpPr>
        <p:grpSp>
          <p:nvGrpSpPr>
            <p:cNvPr id="550" name="Group 549"/>
            <p:cNvGrpSpPr/>
            <p:nvPr/>
          </p:nvGrpSpPr>
          <p:grpSpPr>
            <a:xfrm>
              <a:off x="2073379" y="1382768"/>
              <a:ext cx="978153" cy="1154485"/>
              <a:chOff x="2073379" y="1045493"/>
              <a:chExt cx="978153" cy="1154485"/>
            </a:xfrm>
          </p:grpSpPr>
          <p:grpSp>
            <p:nvGrpSpPr>
              <p:cNvPr id="556" name="Group 555"/>
              <p:cNvGrpSpPr/>
              <p:nvPr/>
            </p:nvGrpSpPr>
            <p:grpSpPr>
              <a:xfrm>
                <a:off x="2126803" y="1045493"/>
                <a:ext cx="901209" cy="1154485"/>
                <a:chOff x="893880" y="1446816"/>
                <a:chExt cx="901209" cy="1154485"/>
              </a:xfrm>
            </p:grpSpPr>
            <p:sp>
              <p:nvSpPr>
                <p:cNvPr id="558" name="Rectangle 557"/>
                <p:cNvSpPr/>
                <p:nvPr/>
              </p:nvSpPr>
              <p:spPr>
                <a:xfrm>
                  <a:off x="893880" y="1479916"/>
                  <a:ext cx="855273" cy="1121385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9" name="TextBox 558"/>
                <p:cNvSpPr txBox="1"/>
                <p:nvPr/>
              </p:nvSpPr>
              <p:spPr>
                <a:xfrm>
                  <a:off x="1020896" y="1446816"/>
                  <a:ext cx="599267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chemeClr val="bg2">
                          <a:lumMod val="25000"/>
                        </a:schemeClr>
                      </a:solidFill>
                    </a:rPr>
                    <a:t>LOAD</a:t>
                  </a:r>
                  <a:endParaRPr lang="en-US" b="1" dirty="0">
                    <a:solidFill>
                      <a:schemeClr val="bg2">
                        <a:lumMod val="25000"/>
                      </a:schemeClr>
                    </a:solidFill>
                  </a:endParaRPr>
                </a:p>
              </p:txBody>
            </p:sp>
            <p:sp>
              <p:nvSpPr>
                <p:cNvPr id="560" name="TextBox 559"/>
                <p:cNvSpPr txBox="1"/>
                <p:nvPr/>
              </p:nvSpPr>
              <p:spPr>
                <a:xfrm>
                  <a:off x="893880" y="1634886"/>
                  <a:ext cx="901209" cy="7694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100" i="1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rPr>
                    <a:t>Independent</a:t>
                  </a:r>
                </a:p>
                <a:p>
                  <a:r>
                    <a:rPr lang="en-US" sz="1100" i="1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rPr>
                    <a:t>Independent</a:t>
                  </a:r>
                </a:p>
                <a:p>
                  <a:r>
                    <a:rPr lang="en-US" sz="1100" i="1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rPr>
                    <a:t>Independent</a:t>
                  </a:r>
                </a:p>
                <a:p>
                  <a:r>
                    <a:rPr lang="en-US" sz="1100" i="1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rPr>
                    <a:t>Independent</a:t>
                  </a:r>
                  <a:endParaRPr lang="en-US" sz="1100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</p:grpSp>
          <p:sp>
            <p:nvSpPr>
              <p:cNvPr id="555" name="TextBox 554"/>
              <p:cNvSpPr txBox="1"/>
              <p:nvPr/>
            </p:nvSpPr>
            <p:spPr>
              <a:xfrm>
                <a:off x="2073379" y="1935313"/>
                <a:ext cx="9781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bg2">
                        <a:lumMod val="25000"/>
                      </a:schemeClr>
                    </a:solidFill>
                  </a:rPr>
                  <a:t>DEPENDENCY</a:t>
                </a:r>
                <a:endParaRPr lang="en-US" sz="16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cxnSp>
          <p:nvCxnSpPr>
            <p:cNvPr id="551" name="Straight Connector 550"/>
            <p:cNvCxnSpPr/>
            <p:nvPr/>
          </p:nvCxnSpPr>
          <p:spPr>
            <a:xfrm>
              <a:off x="2199785" y="1872049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2" name="Straight Connector 551"/>
            <p:cNvCxnSpPr/>
            <p:nvPr/>
          </p:nvCxnSpPr>
          <p:spPr>
            <a:xfrm>
              <a:off x="2199785" y="2046526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3" name="Straight Connector 552"/>
            <p:cNvCxnSpPr/>
            <p:nvPr/>
          </p:nvCxnSpPr>
          <p:spPr>
            <a:xfrm>
              <a:off x="2197204" y="2219065"/>
              <a:ext cx="754703" cy="958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2" name="TextBox 201"/>
          <p:cNvSpPr txBox="1"/>
          <p:nvPr/>
        </p:nvSpPr>
        <p:spPr>
          <a:xfrm>
            <a:off x="106079" y="1995589"/>
            <a:ext cx="1781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(Intra-warp concurrency)</a:t>
            </a:r>
            <a:endParaRPr lang="en-US" sz="1200" i="1" dirty="0"/>
          </a:p>
        </p:txBody>
      </p:sp>
      <p:sp>
        <p:nvSpPr>
          <p:cNvPr id="203" name="TextBox 202"/>
          <p:cNvSpPr txBox="1"/>
          <p:nvPr/>
        </p:nvSpPr>
        <p:spPr>
          <a:xfrm>
            <a:off x="-60091" y="3675465"/>
            <a:ext cx="17227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(Inter-warp concurrency)</a:t>
            </a:r>
            <a:endParaRPr lang="en-US" sz="1200" i="1" dirty="0"/>
          </a:p>
        </p:txBody>
      </p:sp>
      <p:sp>
        <p:nvSpPr>
          <p:cNvPr id="204" name="Rectangle 203"/>
          <p:cNvSpPr/>
          <p:nvPr/>
        </p:nvSpPr>
        <p:spPr>
          <a:xfrm>
            <a:off x="2003848" y="779327"/>
            <a:ext cx="3272050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GB" sz="2000" dirty="0" smtClean="0">
                <a:solidFill>
                  <a:srgbClr val="C0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Fewer independent operations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Case of Limited 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arallelism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6" name="Picture 205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197" name="Rectangle 196"/>
          <p:cNvSpPr/>
          <p:nvPr/>
        </p:nvSpPr>
        <p:spPr>
          <a:xfrm>
            <a:off x="3282305" y="1571134"/>
            <a:ext cx="11176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i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Load latency</a:t>
            </a:r>
            <a:endParaRPr lang="en-US" i="1" dirty="0"/>
          </a:p>
        </p:txBody>
      </p:sp>
      <p:sp>
        <p:nvSpPr>
          <p:cNvPr id="198" name="Rectangle 197"/>
          <p:cNvSpPr/>
          <p:nvPr/>
        </p:nvSpPr>
        <p:spPr>
          <a:xfrm>
            <a:off x="3483790" y="1940781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i="1" dirty="0" smtClean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Execution</a:t>
            </a:r>
            <a:endParaRPr lang="en-US" i="1" dirty="0"/>
          </a:p>
        </p:txBody>
      </p:sp>
      <p:grpSp>
        <p:nvGrpSpPr>
          <p:cNvPr id="199" name="Group 198"/>
          <p:cNvGrpSpPr/>
          <p:nvPr/>
        </p:nvGrpSpPr>
        <p:grpSpPr>
          <a:xfrm>
            <a:off x="0" y="4969565"/>
            <a:ext cx="5176298" cy="173935"/>
            <a:chOff x="0" y="4969565"/>
            <a:chExt cx="5176298" cy="173935"/>
          </a:xfrm>
        </p:grpSpPr>
        <p:sp>
          <p:nvSpPr>
            <p:cNvPr id="200" name="Pentagon 199"/>
            <p:cNvSpPr/>
            <p:nvPr/>
          </p:nvSpPr>
          <p:spPr>
            <a:xfrm>
              <a:off x="2041009" y="4969566"/>
              <a:ext cx="3135289" cy="172800"/>
            </a:xfrm>
            <a:prstGeom prst="homePlat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accent3">
                      <a:lumMod val="50000"/>
                    </a:schemeClr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The Case of Limited Parallelism</a:t>
              </a:r>
              <a:endParaRPr lang="en-US" sz="1000" dirty="0">
                <a:solidFill>
                  <a:schemeClr val="accent3">
                    <a:lumMod val="50000"/>
                  </a:schemeClr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  <p:sp>
          <p:nvSpPr>
            <p:cNvPr id="201" name="Pentagon 200"/>
            <p:cNvSpPr/>
            <p:nvPr/>
          </p:nvSpPr>
          <p:spPr>
            <a:xfrm>
              <a:off x="0" y="4969565"/>
              <a:ext cx="2261350" cy="173935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C00000"/>
                  </a:solidFill>
                  <a:latin typeface="Century Schoolbook" charset="0"/>
                  <a:ea typeface="Century Schoolbook" charset="0"/>
                  <a:cs typeface="Century Schoolbook" charset="0"/>
                </a:rPr>
                <a:t>GPU Architecture</a:t>
              </a:r>
              <a:endParaRPr lang="en-US" sz="1000" dirty="0">
                <a:solidFill>
                  <a:srgbClr val="C00000"/>
                </a:solidFill>
                <a:latin typeface="Century Schoolbook" charset="0"/>
                <a:ea typeface="Century Schoolbook" charset="0"/>
                <a:cs typeface="Century Schoolbook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5157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"/>
                                        <p:tgtEl>
                                          <p:spTgt spid="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"/>
                                        <p:tgtEl>
                                          <p:spTgt spid="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 tmFilter="0, 0; .2, .5; .8, .5; 1, 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250" autoRev="1" fill="hold"/>
                                        <p:tgtEl>
                                          <p:spTgt spid="3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" grpId="0" animBg="1"/>
      <p:bldP spid="368" grpId="0" animBg="1"/>
      <p:bldP spid="369" grpId="0" animBg="1"/>
      <p:bldP spid="369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23148</TotalTime>
  <Words>2187</Words>
  <Application>Microsoft Macintosh PowerPoint</Application>
  <PresentationFormat>Custom</PresentationFormat>
  <Paragraphs>1148</Paragraphs>
  <Slides>43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7" baseType="lpstr">
      <vt:lpstr>Abadi MT Condensed Light</vt:lpstr>
      <vt:lpstr>Calibri</vt:lpstr>
      <vt:lpstr>Calibri Light</vt:lpstr>
      <vt:lpstr>Calisto MT</vt:lpstr>
      <vt:lpstr>Centaur</vt:lpstr>
      <vt:lpstr>Century</vt:lpstr>
      <vt:lpstr>Century Schoolbook</vt:lpstr>
      <vt:lpstr>Chalkboard</vt:lpstr>
      <vt:lpstr>Gabriola</vt:lpstr>
      <vt:lpstr>Mangal</vt:lpstr>
      <vt:lpstr>Nirmala UI Semilight</vt:lpstr>
      <vt:lpstr>Times New Roman</vt:lpstr>
      <vt:lpstr>Arial</vt:lpstr>
      <vt:lpstr>Office Theme</vt:lpstr>
      <vt:lpstr>Poise:  Balancing Thread-Level Parallelism and Memory System Performance in GPUs using Machine Learning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Cooperative Caching for GPUs</dc:title>
  <dc:creator>apollo</dc:creator>
  <cp:lastModifiedBy>DUBLISH Saumay</cp:lastModifiedBy>
  <cp:revision>1800</cp:revision>
  <cp:lastPrinted>2019-02-13T01:05:15Z</cp:lastPrinted>
  <dcterms:created xsi:type="dcterms:W3CDTF">2017-01-16T17:45:14Z</dcterms:created>
  <dcterms:modified xsi:type="dcterms:W3CDTF">2019-04-28T23:00:18Z</dcterms:modified>
</cp:coreProperties>
</file>